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5" r:id="rId3"/>
    <p:sldId id="258" r:id="rId4"/>
    <p:sldId id="259" r:id="rId5"/>
    <p:sldId id="261" r:id="rId6"/>
    <p:sldId id="260" r:id="rId7"/>
    <p:sldId id="263" r:id="rId8"/>
    <p:sldId id="264" r:id="rId9"/>
    <p:sldId id="265" r:id="rId10"/>
    <p:sldId id="266" r:id="rId11"/>
    <p:sldId id="267" r:id="rId12"/>
    <p:sldId id="269" r:id="rId13"/>
    <p:sldId id="270" r:id="rId14"/>
    <p:sldId id="273" r:id="rId15"/>
    <p:sldId id="272" r:id="rId16"/>
    <p:sldId id="271" r:id="rId17"/>
    <p:sldId id="26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11" autoAdjust="0"/>
  </p:normalViewPr>
  <p:slideViewPr>
    <p:cSldViewPr snapToGrid="0">
      <p:cViewPr varScale="1">
        <p:scale>
          <a:sx n="104" d="100"/>
          <a:sy n="104" d="100"/>
        </p:scale>
        <p:origin x="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9AE1-BE1F-489D-ACC0-92437958E43C}" type="datetimeFigureOut">
              <a:rPr lang="zh-CN" altLang="en-US" smtClean="0"/>
              <a:t>2018/10/17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03FD4-F136-4617-B704-F158E32792A2}" type="slidenum">
              <a:rPr lang="zh-CN" altLang="en-US" smtClean="0"/>
              <a:t>‹#›</a:t>
            </a:fld>
            <a:endParaRPr lang="zh-CN" altLang="en-US"/>
          </a:p>
        </p:txBody>
      </p:sp>
    </p:spTree>
    <p:extLst>
      <p:ext uri="{BB962C8B-B14F-4D97-AF65-F5344CB8AC3E}">
        <p14:creationId xmlns:p14="http://schemas.microsoft.com/office/powerpoint/2010/main" val="80654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r>
              <a:rPr lang="en-US" altLang="zh-CN" dirty="0" smtClean="0"/>
              <a:t>1</a:t>
            </a:r>
            <a:r>
              <a:rPr lang="zh-CN" altLang="en-US" dirty="0" smtClean="0"/>
              <a:t>：你对搜索引擎的了解？</a:t>
            </a:r>
            <a:endParaRPr lang="en-US" altLang="zh-CN" dirty="0" smtClean="0"/>
          </a:p>
          <a:p>
            <a:r>
              <a:rPr lang="zh-CN" altLang="en-US" dirty="0" smtClean="0"/>
              <a:t>问题</a:t>
            </a:r>
            <a:r>
              <a:rPr lang="en-US" altLang="zh-CN" dirty="0" smtClean="0"/>
              <a:t>2</a:t>
            </a:r>
            <a:r>
              <a:rPr lang="zh-CN" altLang="en-US" dirty="0" smtClean="0"/>
              <a:t>：关于搜索，你知道多少？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这是主要要讨论的内容：</a:t>
            </a:r>
            <a:endParaRPr lang="en-US" altLang="zh-CN" dirty="0" smtClean="0"/>
          </a:p>
          <a:p>
            <a:r>
              <a:rPr lang="zh-CN" altLang="en-US" dirty="0" smtClean="0"/>
              <a:t>搜索引擎为何速度如此之快？</a:t>
            </a:r>
            <a:endParaRPr lang="en-US" altLang="zh-CN" dirty="0" smtClean="0"/>
          </a:p>
          <a:p>
            <a:r>
              <a:rPr lang="zh-CN" altLang="en-US" dirty="0" smtClean="0"/>
              <a:t>如何将搜索引擎运动到开发中区？</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a:t>
            </a:fld>
            <a:endParaRPr lang="zh-CN" altLang="en-US"/>
          </a:p>
        </p:txBody>
      </p:sp>
    </p:spTree>
    <p:extLst>
      <p:ext uri="{BB962C8B-B14F-4D97-AF65-F5344CB8AC3E}">
        <p14:creationId xmlns:p14="http://schemas.microsoft.com/office/powerpoint/2010/main" val="277379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12</a:t>
            </a:fld>
            <a:endParaRPr lang="zh-CN" altLang="en-US"/>
          </a:p>
        </p:txBody>
      </p:sp>
    </p:spTree>
    <p:extLst>
      <p:ext uri="{BB962C8B-B14F-4D97-AF65-F5344CB8AC3E}">
        <p14:creationId xmlns:p14="http://schemas.microsoft.com/office/powerpoint/2010/main" val="141860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https://github.com/yuyufeng1994/searchengine</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13</a:t>
            </a:fld>
            <a:endParaRPr lang="zh-CN" altLang="en-US"/>
          </a:p>
        </p:txBody>
      </p:sp>
    </p:spTree>
    <p:extLst>
      <p:ext uri="{BB962C8B-B14F-4D97-AF65-F5344CB8AC3E}">
        <p14:creationId xmlns:p14="http://schemas.microsoft.com/office/powerpoint/2010/main" val="3946995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https://github.com/yuyufeng1994/searchengine</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14</a:t>
            </a:fld>
            <a:endParaRPr lang="zh-CN" altLang="en-US"/>
          </a:p>
        </p:txBody>
      </p:sp>
    </p:spTree>
    <p:extLst>
      <p:ext uri="{BB962C8B-B14F-4D97-AF65-F5344CB8AC3E}">
        <p14:creationId xmlns:p14="http://schemas.microsoft.com/office/powerpoint/2010/main" val="204224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这四篇文章中，找到找到含有</a:t>
            </a:r>
            <a:r>
              <a:rPr lang="en-US" altLang="zh-CN" dirty="0" smtClean="0"/>
              <a:t>[</a:t>
            </a:r>
            <a:r>
              <a:rPr lang="zh-CN" altLang="en-US" dirty="0" smtClean="0"/>
              <a:t>巴巴快巴</a:t>
            </a:r>
            <a:r>
              <a:rPr lang="en-US" altLang="zh-CN" dirty="0" smtClean="0"/>
              <a:t>]</a:t>
            </a:r>
            <a:r>
              <a:rPr lang="zh-CN" altLang="en-US" dirty="0" smtClean="0"/>
              <a:t>关键词的文章？如果有一百篇，一万篇呢？</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2</a:t>
            </a:fld>
            <a:endParaRPr lang="zh-CN" altLang="en-US"/>
          </a:p>
        </p:txBody>
      </p:sp>
    </p:spTree>
    <p:extLst>
      <p:ext uri="{BB962C8B-B14F-4D97-AF65-F5344CB8AC3E}">
        <p14:creationId xmlns:p14="http://schemas.microsoft.com/office/powerpoint/2010/main" val="335151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99B03FD4-F136-4617-B704-F158E32792A2}" type="slidenum">
              <a:rPr lang="zh-CN" altLang="en-US" smtClean="0"/>
              <a:t>4</a:t>
            </a:fld>
            <a:endParaRPr lang="zh-CN" altLang="en-US"/>
          </a:p>
        </p:txBody>
      </p:sp>
    </p:spTree>
    <p:extLst>
      <p:ext uri="{BB962C8B-B14F-4D97-AF65-F5344CB8AC3E}">
        <p14:creationId xmlns:p14="http://schemas.microsoft.com/office/powerpoint/2010/main" val="318403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结构化数据与非结构化数据</a:t>
            </a:r>
            <a:endParaRPr lang="en-US" altLang="zh-CN" dirty="0" smtClean="0"/>
          </a:p>
          <a:p>
            <a:r>
              <a:rPr lang="zh-CN" altLang="en-US" dirty="0" smtClean="0"/>
              <a:t>排序：商业行为</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5</a:t>
            </a:fld>
            <a:endParaRPr lang="zh-CN" altLang="en-US"/>
          </a:p>
        </p:txBody>
      </p:sp>
    </p:spTree>
    <p:extLst>
      <p:ext uri="{BB962C8B-B14F-4D97-AF65-F5344CB8AC3E}">
        <p14:creationId xmlns:p14="http://schemas.microsoft.com/office/powerpoint/2010/main" val="30348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反过来说，正排索引就是通过遍历文章去找关键词，倒排索引就是通过关键词去找文章</a:t>
            </a:r>
            <a:endParaRPr lang="en-US" altLang="zh-CN" dirty="0" smtClean="0"/>
          </a:p>
          <a:p>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，就是我们所谓的散列表，它的存储是</a:t>
            </a:r>
            <a:r>
              <a:rPr lang="en-US" altLang="zh-CN" sz="1200" b="0" i="0" kern="1200" dirty="0" smtClean="0">
                <a:solidFill>
                  <a:schemeClr val="tx1"/>
                </a:solidFill>
                <a:effectLst/>
                <a:latin typeface="+mn-lt"/>
                <a:ea typeface="+mn-ea"/>
                <a:cs typeface="+mn-cs"/>
              </a:rPr>
              <a:t>key-value</a:t>
            </a:r>
            <a:r>
              <a:rPr lang="zh-CN" altLang="en-US" sz="1200" b="0" i="0" kern="1200" dirty="0" smtClean="0">
                <a:solidFill>
                  <a:schemeClr val="tx1"/>
                </a:solidFill>
                <a:effectLst/>
                <a:latin typeface="+mn-lt"/>
                <a:ea typeface="+mn-ea"/>
                <a:cs typeface="+mn-cs"/>
              </a:rPr>
              <a:t>结构的。当我们对数据建立索引后，我们的每个数据都会有一个对于的</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值。当我们去查找数据的时候，只要取条件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值即可。数据存储的位置通过</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值快速找到。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BTREE</a:t>
            </a:r>
            <a:r>
              <a:rPr lang="zh-CN" altLang="en-US" sz="1200" b="0" i="0" kern="1200" dirty="0" smtClean="0">
                <a:solidFill>
                  <a:schemeClr val="tx1"/>
                </a:solidFill>
                <a:effectLst/>
                <a:latin typeface="+mn-lt"/>
                <a:ea typeface="+mn-ea"/>
                <a:cs typeface="+mn-cs"/>
              </a:rPr>
              <a:t>二叉搜索树：一颗优化的二叉搜索树 ，</a:t>
            </a:r>
            <a:r>
              <a:rPr lang="en-US" altLang="zh-CN" sz="1200" b="0" i="0" kern="1200" dirty="0" smtClean="0">
                <a:solidFill>
                  <a:schemeClr val="tx1"/>
                </a:solidFill>
                <a:effectLst/>
                <a:latin typeface="+mn-lt"/>
                <a:ea typeface="+mn-ea"/>
                <a:cs typeface="+mn-cs"/>
              </a:rPr>
              <a:t>O(n) </a:t>
            </a:r>
            <a:r>
              <a:rPr lang="zh-CN" altLang="en-US" sz="1200" b="0" i="0" kern="1200" dirty="0" smtClean="0">
                <a:solidFill>
                  <a:schemeClr val="tx1"/>
                </a:solidFill>
                <a:effectLst/>
                <a:latin typeface="+mn-lt"/>
                <a:ea typeface="+mn-ea"/>
                <a:cs typeface="+mn-cs"/>
              </a:rPr>
              <a:t>转变成了 </a:t>
            </a:r>
            <a:r>
              <a:rPr lang="en-US" altLang="zh-CN" sz="1200" b="0" i="0" kern="1200" dirty="0" smtClean="0">
                <a:solidFill>
                  <a:schemeClr val="tx1"/>
                </a:solidFill>
                <a:effectLst/>
                <a:latin typeface="+mn-lt"/>
                <a:ea typeface="+mn-ea"/>
                <a:cs typeface="+mn-cs"/>
              </a:rPr>
              <a:t>O(log2(n))</a:t>
            </a:r>
            <a:endParaRPr lang="en-US" altLang="zh-CN" dirty="0" smtClean="0"/>
          </a:p>
        </p:txBody>
      </p:sp>
      <p:sp>
        <p:nvSpPr>
          <p:cNvPr id="4" name="灯片编号占位符 3"/>
          <p:cNvSpPr>
            <a:spLocks noGrp="1"/>
          </p:cNvSpPr>
          <p:nvPr>
            <p:ph type="sldNum" sz="quarter" idx="10"/>
          </p:nvPr>
        </p:nvSpPr>
        <p:spPr/>
        <p:txBody>
          <a:bodyPr/>
          <a:lstStyle/>
          <a:p>
            <a:fld id="{99B03FD4-F136-4617-B704-F158E32792A2}" type="slidenum">
              <a:rPr lang="zh-CN" altLang="en-US" smtClean="0"/>
              <a:t>6</a:t>
            </a:fld>
            <a:endParaRPr lang="zh-CN" altLang="en-US"/>
          </a:p>
        </p:txBody>
      </p:sp>
    </p:spTree>
    <p:extLst>
      <p:ext uri="{BB962C8B-B14F-4D97-AF65-F5344CB8AC3E}">
        <p14:creationId xmlns:p14="http://schemas.microsoft.com/office/powerpoint/2010/main" val="390479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7</a:t>
            </a:fld>
            <a:endParaRPr lang="zh-CN" altLang="en-US"/>
          </a:p>
        </p:txBody>
      </p:sp>
    </p:spTree>
    <p:extLst>
      <p:ext uri="{BB962C8B-B14F-4D97-AF65-F5344CB8AC3E}">
        <p14:creationId xmlns:p14="http://schemas.microsoft.com/office/powerpoint/2010/main" val="466247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介绍常见得当分词器</a:t>
            </a:r>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8</a:t>
            </a:fld>
            <a:endParaRPr lang="zh-CN" altLang="en-US"/>
          </a:p>
        </p:txBody>
      </p:sp>
    </p:spTree>
    <p:extLst>
      <p:ext uri="{BB962C8B-B14F-4D97-AF65-F5344CB8AC3E}">
        <p14:creationId xmlns:p14="http://schemas.microsoft.com/office/powerpoint/2010/main" val="341989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9</a:t>
            </a:fld>
            <a:endParaRPr lang="zh-CN" altLang="en-US"/>
          </a:p>
        </p:txBody>
      </p:sp>
    </p:spTree>
    <p:extLst>
      <p:ext uri="{BB962C8B-B14F-4D97-AF65-F5344CB8AC3E}">
        <p14:creationId xmlns:p14="http://schemas.microsoft.com/office/powerpoint/2010/main" val="95379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03FD4-F136-4617-B704-F158E32792A2}" type="slidenum">
              <a:rPr lang="zh-CN" altLang="en-US" smtClean="0"/>
              <a:t>11</a:t>
            </a:fld>
            <a:endParaRPr lang="zh-CN" altLang="en-US"/>
          </a:p>
        </p:txBody>
      </p:sp>
    </p:spTree>
    <p:extLst>
      <p:ext uri="{BB962C8B-B14F-4D97-AF65-F5344CB8AC3E}">
        <p14:creationId xmlns:p14="http://schemas.microsoft.com/office/powerpoint/2010/main" val="392732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4396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28508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1016129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249442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21516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269309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97440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011403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410726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85785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146E32-E099-4E90-986D-AB3D34317B11}" type="datetimeFigureOut">
              <a:rPr lang="zh-CN" altLang="en-US" smtClean="0"/>
              <a:t>2018/10/17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55099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46E32-E099-4E90-986D-AB3D34317B11}" type="datetimeFigureOut">
              <a:rPr lang="zh-CN" altLang="en-US" smtClean="0"/>
              <a:t>2018/10/17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2019C-9D92-4E73-AB41-E697AB03CDBA}" type="slidenum">
              <a:rPr lang="zh-CN" altLang="en-US" smtClean="0"/>
              <a:t>‹#›</a:t>
            </a:fld>
            <a:endParaRPr lang="zh-CN" altLang="en-US"/>
          </a:p>
        </p:txBody>
      </p:sp>
    </p:spTree>
    <p:extLst>
      <p:ext uri="{BB962C8B-B14F-4D97-AF65-F5344CB8AC3E}">
        <p14:creationId xmlns:p14="http://schemas.microsoft.com/office/powerpoint/2010/main" val="3139806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gif"/><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4.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png"/><Relationship Id="rId5" Type="http://schemas.openxmlformats.org/officeDocument/2006/relationships/tags" Target="../tags/tag13.xml"/><Relationship Id="rId10" Type="http://schemas.openxmlformats.org/officeDocument/2006/relationships/notesSlide" Target="../notesSlides/notesSlide2.xml"/><Relationship Id="rId4" Type="http://schemas.openxmlformats.org/officeDocument/2006/relationships/tags" Target="../tags/tag12.xml"/><Relationship Id="rId9" Type="http://schemas.openxmlformats.org/officeDocument/2006/relationships/slideLayout" Target="../slideLayouts/slideLayout1.xml"/><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8195" y="15220"/>
            <a:ext cx="6372225" cy="3390900"/>
          </a:xfrm>
          <a:prstGeom prst="rect">
            <a:avLst/>
          </a:prstGeom>
        </p:spPr>
      </p:pic>
      <p:sp>
        <p:nvSpPr>
          <p:cNvPr id="5" name="文本框 4"/>
          <p:cNvSpPr txBox="1"/>
          <p:nvPr/>
        </p:nvSpPr>
        <p:spPr>
          <a:xfrm>
            <a:off x="507960" y="2516948"/>
            <a:ext cx="6703723" cy="923330"/>
          </a:xfrm>
          <a:prstGeom prst="rect">
            <a:avLst/>
          </a:prstGeom>
          <a:noFill/>
        </p:spPr>
        <p:txBody>
          <a:bodyPr wrap="square" rtlCol="0">
            <a:spAutoFit/>
          </a:bodyPr>
          <a:lstStyle/>
          <a:p>
            <a:r>
              <a:rPr lang="zh-CN" altLang="en-US" sz="5400" dirty="0" smtClean="0">
                <a:solidFill>
                  <a:srgbClr val="002B41"/>
                </a:solidFill>
                <a:latin typeface="Impact" panose="020B0806030902050204" pitchFamily="34" charset="0"/>
                <a:ea typeface="微软雅黑" panose="020B0503020204020204" pitchFamily="34" charset="-122"/>
              </a:rPr>
              <a:t>搜索引擎基础与入门</a:t>
            </a:r>
            <a:endParaRPr lang="en-US" altLang="zh-CN" sz="5400" dirty="0">
              <a:solidFill>
                <a:srgbClr val="002B41"/>
              </a:solidFill>
              <a:latin typeface="Impact" panose="020B0806030902050204" pitchFamily="34" charset="0"/>
              <a:ea typeface="微软雅黑" panose="020B0503020204020204" pitchFamily="34" charset="-122"/>
            </a:endParaRPr>
          </a:p>
        </p:txBody>
      </p:sp>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551091" y="3644295"/>
            <a:ext cx="4506667" cy="525657"/>
          </a:xfrm>
          <a:prstGeom prst="rect">
            <a:avLst/>
          </a:prstGeom>
          <a:noFill/>
        </p:spPr>
        <p:txBody>
          <a:bodyPr wrap="square" rtlCol="0">
            <a:spAutoFit/>
          </a:bodyPr>
          <a:lstStyle/>
          <a:p>
            <a:pPr>
              <a:lnSpc>
                <a:spcPct val="130000"/>
              </a:lnSpc>
            </a:pPr>
            <a:r>
              <a:rPr lang="zh-CN" altLang="en-US" sz="2400" dirty="0" smtClean="0">
                <a:solidFill>
                  <a:srgbClr val="002B41"/>
                </a:solidFill>
                <a:latin typeface="微软雅黑" panose="020B0503020204020204" pitchFamily="34" charset="-122"/>
                <a:ea typeface="微软雅黑" panose="020B0503020204020204" pitchFamily="34" charset="-122"/>
              </a:rPr>
              <a:t>恒生长运 技术一部 俞育峰</a:t>
            </a:r>
            <a:endParaRPr lang="en-US" altLang="zh-CN" sz="2400" dirty="0" smtClean="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7907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6"/>
          <p:cNvSpPr>
            <a:spLocks noChangeShapeType="1"/>
          </p:cNvSpPr>
          <p:nvPr/>
        </p:nvSpPr>
        <p:spPr bwMode="auto">
          <a:xfrm flipH="1">
            <a:off x="3724539" y="-179684"/>
            <a:ext cx="4072921"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3" name="Line 18"/>
          <p:cNvSpPr>
            <a:spLocks noChangeShapeType="1"/>
          </p:cNvSpPr>
          <p:nvPr/>
        </p:nvSpPr>
        <p:spPr bwMode="auto">
          <a:xfrm flipH="1" flipV="1">
            <a:off x="1904214" y="-1"/>
            <a:ext cx="6243498" cy="68908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4" name="Line 17"/>
          <p:cNvSpPr>
            <a:spLocks noChangeShapeType="1"/>
          </p:cNvSpPr>
          <p:nvPr/>
        </p:nvSpPr>
        <p:spPr bwMode="auto">
          <a:xfrm>
            <a:off x="0" y="2500664"/>
            <a:ext cx="12192000" cy="3271025"/>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white">
                  <a:lumMod val="95000"/>
                </a:prstClr>
              </a:solidFill>
            </a:endParaRPr>
          </a:p>
        </p:txBody>
      </p:sp>
      <p:sp>
        <p:nvSpPr>
          <p:cNvPr id="5" name="Freeform 5"/>
          <p:cNvSpPr/>
          <p:nvPr/>
        </p:nvSpPr>
        <p:spPr bwMode="auto">
          <a:xfrm>
            <a:off x="2335428" y="0"/>
            <a:ext cx="7521143" cy="689083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prstClr val="white">
                  <a:lumMod val="95000"/>
                </a:prstClr>
              </a:solidFill>
            </a:endParaRPr>
          </a:p>
        </p:txBody>
      </p:sp>
      <p:sp>
        <p:nvSpPr>
          <p:cNvPr id="6" name="TextBox 76"/>
          <p:cNvSpPr txBox="1"/>
          <p:nvPr/>
        </p:nvSpPr>
        <p:spPr>
          <a:xfrm>
            <a:off x="4464784" y="1992830"/>
            <a:ext cx="3262432" cy="1015663"/>
          </a:xfrm>
          <a:prstGeom prst="rect">
            <a:avLst/>
          </a:prstGeom>
          <a:noFill/>
          <a:effectLst/>
        </p:spPr>
        <p:txBody>
          <a:bodyPr wrap="none" rtlCol="0">
            <a:spAutoFit/>
          </a:bodyPr>
          <a:lstStyle/>
          <a:p>
            <a:pPr algn="ctr"/>
            <a:r>
              <a:rPr lang="zh-CN" altLang="en-US" sz="6000" dirty="0" smtClean="0">
                <a:solidFill>
                  <a:prstClr val="white">
                    <a:lumMod val="95000"/>
                  </a:prstClr>
                </a:solidFill>
                <a:latin typeface="微软雅黑" panose="020B0503020204020204" pitchFamily="34" charset="-122"/>
                <a:ea typeface="微软雅黑" panose="020B0503020204020204" pitchFamily="34" charset="-122"/>
              </a:rPr>
              <a:t>第三部分</a:t>
            </a:r>
            <a:endParaRPr lang="zh-CN" altLang="en-US" sz="60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7" name="文本框 21"/>
          <p:cNvSpPr txBox="1"/>
          <p:nvPr/>
        </p:nvSpPr>
        <p:spPr>
          <a:xfrm>
            <a:off x="2336422" y="4494307"/>
            <a:ext cx="7519154" cy="2728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err="1" smtClean="0">
                <a:solidFill>
                  <a:prstClr val="white">
                    <a:lumMod val="95000"/>
                  </a:prstClr>
                </a:solidFill>
                <a:latin typeface="微软雅黑" panose="020B0503020204020204" pitchFamily="34" charset="-122"/>
                <a:ea typeface="微软雅黑" panose="020B0503020204020204" pitchFamily="34" charset="-122"/>
              </a:rPr>
              <a:t>Lucene</a:t>
            </a:r>
            <a:r>
              <a:rPr lang="en-US" altLang="zh-CN" sz="1000" dirty="0" smtClean="0">
                <a:solidFill>
                  <a:prstClr val="white">
                    <a:lumMod val="95000"/>
                  </a:prstClr>
                </a:solidFill>
                <a:latin typeface="微软雅黑" panose="020B0503020204020204" pitchFamily="34" charset="-122"/>
                <a:ea typeface="微软雅黑" panose="020B0503020204020204" pitchFamily="34" charset="-122"/>
              </a:rPr>
              <a:t>——</a:t>
            </a:r>
            <a:r>
              <a:rPr lang="zh-CN" altLang="en-US" sz="1000" dirty="0" smtClean="0">
                <a:solidFill>
                  <a:prstClr val="white">
                    <a:lumMod val="95000"/>
                  </a:prstClr>
                </a:solidFill>
                <a:latin typeface="微软雅黑" panose="020B0503020204020204" pitchFamily="34" charset="-122"/>
                <a:ea typeface="微软雅黑" panose="020B0503020204020204" pitchFamily="34" charset="-122"/>
              </a:rPr>
              <a:t>开</a:t>
            </a:r>
            <a:r>
              <a:rPr lang="zh-CN" altLang="en-US" sz="1000" dirty="0">
                <a:solidFill>
                  <a:prstClr val="white">
                    <a:lumMod val="95000"/>
                  </a:prstClr>
                </a:solidFill>
                <a:latin typeface="微软雅黑" panose="020B0503020204020204" pitchFamily="34" charset="-122"/>
                <a:ea typeface="微软雅黑" panose="020B0503020204020204" pitchFamily="34" charset="-122"/>
              </a:rPr>
              <a:t>放源代码的全文检索引擎工具包</a:t>
            </a:r>
          </a:p>
        </p:txBody>
      </p:sp>
      <p:sp>
        <p:nvSpPr>
          <p:cNvPr id="8" name="矩形 7"/>
          <p:cNvSpPr/>
          <p:nvPr/>
        </p:nvSpPr>
        <p:spPr>
          <a:xfrm>
            <a:off x="4406275" y="3909532"/>
            <a:ext cx="3379451" cy="461665"/>
          </a:xfrm>
          <a:prstGeom prst="rect">
            <a:avLst/>
          </a:prstGeom>
          <a:effectLst/>
        </p:spPr>
        <p:txBody>
          <a:bodyPr wrap="none">
            <a:spAutoFit/>
          </a:bodyPr>
          <a:lstStyle/>
          <a:p>
            <a:pPr algn="ctr">
              <a:spcBef>
                <a:spcPct val="0"/>
              </a:spcBef>
            </a:pPr>
            <a:r>
              <a:rPr lang="en-US" altLang="zh-CN" sz="2400" dirty="0" err="1" smtClean="0">
                <a:solidFill>
                  <a:prstClr val="white">
                    <a:lumMod val="95000"/>
                  </a:prstClr>
                </a:solidFill>
                <a:latin typeface="微软雅黑" panose="020B0503020204020204" pitchFamily="34" charset="-122"/>
                <a:ea typeface="微软雅黑" panose="020B0503020204020204" pitchFamily="34" charset="-122"/>
              </a:rPr>
              <a:t>Lucene</a:t>
            </a:r>
            <a:r>
              <a:rPr lang="zh-CN" altLang="en-US" sz="2400" dirty="0" smtClean="0">
                <a:solidFill>
                  <a:prstClr val="white">
                    <a:lumMod val="95000"/>
                  </a:prstClr>
                </a:solidFill>
                <a:latin typeface="微软雅黑" panose="020B0503020204020204" pitchFamily="34" charset="-122"/>
                <a:ea typeface="微软雅黑" panose="020B0503020204020204" pitchFamily="34" charset="-122"/>
              </a:rPr>
              <a:t>的一些基本操作</a:t>
            </a:r>
            <a:endParaRPr lang="en-US" altLang="zh-CN" sz="24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323048" y="3333989"/>
            <a:ext cx="3545903" cy="584775"/>
          </a:xfrm>
          <a:prstGeom prst="rect">
            <a:avLst/>
          </a:prstGeom>
          <a:noFill/>
          <a:effectLst/>
        </p:spPr>
        <p:txBody>
          <a:bodyPr wrap="square" rtlCol="0">
            <a:spAutoFit/>
          </a:bodyPr>
          <a:lstStyle/>
          <a:p>
            <a:pPr algn="ctr"/>
            <a:r>
              <a:rPr lang="en-US" altLang="zh-CN" sz="3200" dirty="0" err="1" smtClean="0">
                <a:solidFill>
                  <a:prstClr val="white">
                    <a:lumMod val="95000"/>
                  </a:prstClr>
                </a:solidFill>
                <a:latin typeface="微软雅黑" panose="020B0503020204020204" pitchFamily="34" charset="-122"/>
                <a:ea typeface="微软雅黑" panose="020B0503020204020204" pitchFamily="34" charset="-122"/>
              </a:rPr>
              <a:t>Lucene</a:t>
            </a:r>
            <a:endParaRPr lang="zh-CN" altLang="en-US" sz="3200" dirty="0">
              <a:solidFill>
                <a:prstClr val="white">
                  <a:lumMod val="9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1846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822935" cy="400110"/>
          </a:xfrm>
          <a:prstGeom prst="rect">
            <a:avLst/>
          </a:prstGeom>
          <a:noFill/>
        </p:spPr>
        <p:txBody>
          <a:bodyPr wrap="none" rtlCol="0">
            <a:spAutoFit/>
          </a:bodyPr>
          <a:lstStyle/>
          <a:p>
            <a:pPr>
              <a:spcBef>
                <a:spcPct val="0"/>
              </a:spcBef>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1" y="1693263"/>
            <a:ext cx="11459661" cy="2092881"/>
          </a:xfrm>
          <a:prstGeom prst="rect">
            <a:avLst/>
          </a:prstGeom>
          <a:noFill/>
        </p:spPr>
        <p:txBody>
          <a:bodyPr wrap="square" rtlCol="0">
            <a:spAutoFit/>
          </a:bodyPr>
          <a:lstStyle/>
          <a:p>
            <a:pPr>
              <a:lnSpc>
                <a:spcPct val="130000"/>
              </a:lnSpc>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是一套用于</a:t>
            </a:r>
            <a:r>
              <a:rPr lang="zh-CN" altLang="en-US" sz="2000" dirty="0" smtClean="0">
                <a:solidFill>
                  <a:srgbClr val="FF0000"/>
                </a:solidFill>
                <a:latin typeface="微软雅黑" panose="020B0503020204020204" pitchFamily="34" charset="-122"/>
                <a:ea typeface="微软雅黑" panose="020B0503020204020204" pitchFamily="34" charset="-122"/>
              </a:rPr>
              <a:t>全文检索</a:t>
            </a:r>
            <a:r>
              <a:rPr lang="zh-CN" altLang="en-US" sz="2000" dirty="0" smtClean="0">
                <a:solidFill>
                  <a:srgbClr val="002B41"/>
                </a:solidFill>
                <a:latin typeface="微软雅黑" panose="020B0503020204020204" pitchFamily="34" charset="-122"/>
                <a:ea typeface="微软雅黑" panose="020B0503020204020204" pitchFamily="34" charset="-122"/>
              </a:rPr>
              <a:t>和</a:t>
            </a:r>
            <a:r>
              <a:rPr lang="zh-CN" altLang="en-US" sz="2000" dirty="0" smtClean="0">
                <a:solidFill>
                  <a:srgbClr val="FF0000"/>
                </a:solidFill>
                <a:latin typeface="微软雅黑" panose="020B0503020204020204" pitchFamily="34" charset="-122"/>
                <a:ea typeface="微软雅黑" panose="020B0503020204020204" pitchFamily="34" charset="-122"/>
              </a:rPr>
              <a:t>搜索</a:t>
            </a:r>
            <a:r>
              <a:rPr lang="zh-CN" altLang="en-US" sz="2000" dirty="0" smtClean="0">
                <a:solidFill>
                  <a:srgbClr val="002B41"/>
                </a:solidFill>
                <a:latin typeface="微软雅黑" panose="020B0503020204020204" pitchFamily="34" charset="-122"/>
                <a:ea typeface="微软雅黑" panose="020B0503020204020204" pitchFamily="34" charset="-122"/>
              </a:rPr>
              <a:t>的开放源代码程序库，由</a:t>
            </a:r>
            <a:r>
              <a:rPr lang="en-US" altLang="zh-CN" sz="2000" dirty="0" smtClean="0">
                <a:solidFill>
                  <a:srgbClr val="002B41"/>
                </a:solidFill>
                <a:latin typeface="微软雅黑" panose="020B0503020204020204" pitchFamily="34" charset="-122"/>
                <a:ea typeface="微软雅黑" panose="020B0503020204020204" pitchFamily="34" charset="-122"/>
              </a:rPr>
              <a:t>Apache</a:t>
            </a:r>
            <a:r>
              <a:rPr lang="zh-CN" altLang="en-US" sz="2000" dirty="0" smtClean="0">
                <a:solidFill>
                  <a:srgbClr val="002B41"/>
                </a:solidFill>
                <a:latin typeface="微软雅黑" panose="020B0503020204020204" pitchFamily="34" charset="-122"/>
                <a:ea typeface="微软雅黑" panose="020B0503020204020204" pitchFamily="34" charset="-122"/>
              </a:rPr>
              <a:t>软件基金会支持和提供。</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提供了一个简单却强大的应用程序接口，能够做全文索引和搜索，在</a:t>
            </a:r>
            <a:r>
              <a:rPr lang="en-US" altLang="zh-CN" sz="2000" dirty="0" smtClean="0">
                <a:solidFill>
                  <a:srgbClr val="002B41"/>
                </a:solidFill>
                <a:latin typeface="微软雅黑" panose="020B0503020204020204" pitchFamily="34" charset="-122"/>
                <a:ea typeface="微软雅黑" panose="020B0503020204020204" pitchFamily="34" charset="-122"/>
              </a:rPr>
              <a:t>Java</a:t>
            </a:r>
            <a:r>
              <a:rPr lang="zh-CN" altLang="en-US" sz="2000" dirty="0" smtClean="0">
                <a:solidFill>
                  <a:srgbClr val="002B41"/>
                </a:solidFill>
                <a:latin typeface="微软雅黑" panose="020B0503020204020204" pitchFamily="34" charset="-122"/>
                <a:ea typeface="微软雅黑" panose="020B0503020204020204" pitchFamily="34" charset="-122"/>
              </a:rPr>
              <a:t>开发环境里</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是一个成熟的免费开放源代码工具；就其本身而论，</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是现在并且是这几年，最受欢迎的免费</a:t>
            </a:r>
            <a:r>
              <a:rPr lang="en-US" altLang="zh-CN" sz="2000" dirty="0" smtClean="0">
                <a:solidFill>
                  <a:srgbClr val="002B41"/>
                </a:solidFill>
                <a:latin typeface="微软雅黑" panose="020B0503020204020204" pitchFamily="34" charset="-122"/>
                <a:ea typeface="微软雅黑" panose="020B0503020204020204" pitchFamily="34" charset="-122"/>
              </a:rPr>
              <a:t>Java</a:t>
            </a:r>
            <a:r>
              <a:rPr lang="zh-CN" altLang="en-US" sz="2000" dirty="0" smtClean="0">
                <a:solidFill>
                  <a:srgbClr val="002B41"/>
                </a:solidFill>
                <a:latin typeface="微软雅黑" panose="020B0503020204020204" pitchFamily="34" charset="-122"/>
                <a:ea typeface="微软雅黑" panose="020B0503020204020204" pitchFamily="34" charset="-122"/>
              </a:rPr>
              <a:t>信息检索程序库。如今最常使用的</a:t>
            </a:r>
            <a:r>
              <a:rPr lang="en-US" altLang="zh-CN" sz="2000" dirty="0" err="1" smtClean="0">
                <a:solidFill>
                  <a:srgbClr val="002B41"/>
                </a:solidFill>
                <a:latin typeface="微软雅黑" panose="020B0503020204020204" pitchFamily="34" charset="-122"/>
                <a:ea typeface="微软雅黑" panose="020B0503020204020204" pitchFamily="34" charset="-122"/>
              </a:rPr>
              <a:t>Solr</a:t>
            </a:r>
            <a:r>
              <a:rPr lang="zh-CN" altLang="en-US" sz="2000" dirty="0" smtClean="0">
                <a:solidFill>
                  <a:srgbClr val="002B41"/>
                </a:solidFill>
                <a:latin typeface="微软雅黑" panose="020B0503020204020204" pitchFamily="34" charset="-122"/>
                <a:ea typeface="微软雅黑" panose="020B0503020204020204" pitchFamily="34" charset="-122"/>
              </a:rPr>
              <a:t>和</a:t>
            </a:r>
            <a:r>
              <a:rPr lang="en-US" altLang="zh-CN" sz="2000" dirty="0" err="1" smtClean="0">
                <a:solidFill>
                  <a:srgbClr val="002B41"/>
                </a:solidFill>
                <a:latin typeface="微软雅黑" panose="020B0503020204020204" pitchFamily="34" charset="-122"/>
                <a:ea typeface="微软雅黑" panose="020B0503020204020204" pitchFamily="34" charset="-122"/>
              </a:rPr>
              <a:t>ElasticSearch</a:t>
            </a:r>
            <a:r>
              <a:rPr lang="zh-CN" altLang="en-US" sz="2000" dirty="0" smtClean="0">
                <a:solidFill>
                  <a:srgbClr val="002B41"/>
                </a:solidFill>
                <a:latin typeface="微软雅黑" panose="020B0503020204020204" pitchFamily="34" charset="-122"/>
                <a:ea typeface="微软雅黑" panose="020B0503020204020204" pitchFamily="34" charset="-122"/>
              </a:rPr>
              <a:t>搜索引擎服务器就是基于</a:t>
            </a: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r>
              <a:rPr lang="en-US" altLang="zh-CN" sz="2000" dirty="0" smtClean="0">
                <a:solidFill>
                  <a:srgbClr val="002B41"/>
                </a:solidFill>
                <a:latin typeface="微软雅黑" panose="020B0503020204020204" pitchFamily="34" charset="-122"/>
                <a:ea typeface="微软雅黑" panose="020B0503020204020204" pitchFamily="34" charset="-122"/>
              </a:rPr>
              <a:t>http://lucene.apache.org/</a:t>
            </a:r>
          </a:p>
        </p:txBody>
      </p:sp>
      <p:sp>
        <p:nvSpPr>
          <p:cNvPr id="7" name="TextBox 76"/>
          <p:cNvSpPr txBox="1"/>
          <p:nvPr/>
        </p:nvSpPr>
        <p:spPr>
          <a:xfrm>
            <a:off x="443584" y="942154"/>
            <a:ext cx="3762655" cy="523220"/>
          </a:xfrm>
          <a:prstGeom prst="rect">
            <a:avLst/>
          </a:prstGeom>
          <a:noFill/>
        </p:spPr>
        <p:txBody>
          <a:bodyPr wrap="square" rtlCol="0">
            <a:spAutoFit/>
          </a:bodyPr>
          <a:lstStyle/>
          <a:p>
            <a:r>
              <a:rPr lang="en-US" altLang="zh-CN" sz="2800" dirty="0" err="1" smtClean="0">
                <a:solidFill>
                  <a:srgbClr val="002B41"/>
                </a:solidFill>
                <a:latin typeface="微软雅黑" panose="020B0503020204020204" pitchFamily="34" charset="-122"/>
                <a:ea typeface="微软雅黑" panose="020B0503020204020204" pitchFamily="34" charset="-122"/>
              </a:rPr>
              <a:t>Lucene</a:t>
            </a:r>
            <a:r>
              <a:rPr lang="zh-CN" altLang="en-US" sz="2800" dirty="0" smtClean="0">
                <a:solidFill>
                  <a:srgbClr val="002B41"/>
                </a:solidFill>
                <a:latin typeface="微软雅黑" panose="020B0503020204020204" pitchFamily="34" charset="-122"/>
                <a:ea typeface="微软雅黑" panose="020B0503020204020204" pitchFamily="34" charset="-122"/>
              </a:rPr>
              <a:t>简介</a:t>
            </a:r>
            <a:endParaRPr lang="zh-CN" altLang="en-US" sz="2800" dirty="0">
              <a:solidFill>
                <a:srgbClr val="002B41"/>
              </a:solidFill>
              <a:latin typeface="微软雅黑" panose="020B0503020204020204" pitchFamily="34" charset="-122"/>
              <a:ea typeface="微软雅黑" panose="020B0503020204020204" pitchFamily="34" charset="-122"/>
            </a:endParaRPr>
          </a:p>
        </p:txBody>
      </p:sp>
      <p:pic>
        <p:nvPicPr>
          <p:cNvPr id="1026" name="Picture 2" descr="https://gss2.bdstatic.com/9fo3dSag_xI4khGkpoWK1HF6hhy/baike/c0%3Dbaike80%2C5%2C5%2C80%2C26/sign=8cf3b5ca3a87e950561afb3e71513826/738b4710b912c8fcf93d4cc4fc039245d78821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929" y="701171"/>
            <a:ext cx="4543425" cy="52292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5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822935" cy="400110"/>
          </a:xfrm>
          <a:prstGeom prst="rect">
            <a:avLst/>
          </a:prstGeom>
          <a:noFill/>
        </p:spPr>
        <p:txBody>
          <a:bodyPr wrap="none" rtlCol="0">
            <a:spAutoFit/>
          </a:bodyPr>
          <a:lstStyle/>
          <a:p>
            <a:pPr>
              <a:spcBef>
                <a:spcPct val="0"/>
              </a:spcBef>
            </a:pPr>
            <a:r>
              <a:rPr lang="en-US" altLang="zh-CN" sz="2000" dirty="0" err="1" smtClean="0">
                <a:solidFill>
                  <a:srgbClr val="002B41"/>
                </a:solidFill>
                <a:latin typeface="微软雅黑" panose="020B0503020204020204" pitchFamily="34" charset="-122"/>
                <a:ea typeface="微软雅黑" panose="020B0503020204020204" pitchFamily="34" charset="-122"/>
              </a:rPr>
              <a:t>Lucene</a:t>
            </a:r>
            <a:r>
              <a:rPr lang="zh-CN" altLang="en-US" sz="2000" dirty="0" smtClean="0">
                <a:solidFill>
                  <a:srgbClr val="002B41"/>
                </a:solidFill>
                <a:latin typeface="微软雅黑" panose="020B0503020204020204" pitchFamily="34" charset="-122"/>
                <a:ea typeface="微软雅黑" panose="020B0503020204020204" pitchFamily="34" charset="-122"/>
              </a:rPr>
              <a:t>的介绍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43584" y="1816551"/>
            <a:ext cx="11459661" cy="393338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建</a:t>
            </a:r>
            <a:r>
              <a:rPr lang="zh-CN" altLang="en-US" sz="3200" dirty="0" smtClean="0">
                <a:solidFill>
                  <a:srgbClr val="002B41"/>
                </a:solidFill>
                <a:latin typeface="微软雅黑" panose="020B0503020204020204" pitchFamily="34" charset="-122"/>
                <a:ea typeface="微软雅黑" panose="020B0503020204020204" pitchFamily="34" charset="-122"/>
              </a:rPr>
              <a:t>立索引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修</a:t>
            </a:r>
            <a:r>
              <a:rPr lang="zh-CN" altLang="en-US" sz="3200" dirty="0" smtClean="0">
                <a:solidFill>
                  <a:srgbClr val="002B41"/>
                </a:solidFill>
                <a:latin typeface="微软雅黑" panose="020B0503020204020204" pitchFamily="34" charset="-122"/>
                <a:ea typeface="微软雅黑" panose="020B0503020204020204" pitchFamily="34" charset="-122"/>
              </a:rPr>
              <a:t>改索引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删</a:t>
            </a:r>
            <a:r>
              <a:rPr lang="zh-CN" altLang="en-US" sz="3200" dirty="0" smtClean="0">
                <a:solidFill>
                  <a:srgbClr val="002B41"/>
                </a:solidFill>
                <a:latin typeface="微软雅黑" panose="020B0503020204020204" pitchFamily="34" charset="-122"/>
                <a:ea typeface="微软雅黑" panose="020B0503020204020204" pitchFamily="34" charset="-122"/>
              </a:rPr>
              <a:t>除索引</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smtClean="0">
                <a:solidFill>
                  <a:srgbClr val="002B41"/>
                </a:solidFill>
                <a:latin typeface="微软雅黑" panose="020B0503020204020204" pitchFamily="34" charset="-122"/>
                <a:ea typeface="微软雅黑" panose="020B0503020204020204" pitchFamily="34" charset="-122"/>
              </a:rPr>
              <a:t>搜索查询</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a:solidFill>
                  <a:srgbClr val="002B41"/>
                </a:solidFill>
                <a:latin typeface="微软雅黑" panose="020B0503020204020204" pitchFamily="34" charset="-122"/>
                <a:ea typeface="微软雅黑" panose="020B0503020204020204" pitchFamily="34" charset="-122"/>
              </a:rPr>
              <a:t>高</a:t>
            </a:r>
            <a:r>
              <a:rPr lang="zh-CN" altLang="en-US" sz="3200" dirty="0" smtClean="0">
                <a:solidFill>
                  <a:srgbClr val="002B41"/>
                </a:solidFill>
                <a:latin typeface="微软雅黑" panose="020B0503020204020204" pitchFamily="34" charset="-122"/>
                <a:ea typeface="微软雅黑" panose="020B0503020204020204" pitchFamily="34" charset="-122"/>
              </a:rPr>
              <a:t>亮显示搜索结果中的关键词</a:t>
            </a:r>
            <a:endParaRPr lang="en-US" altLang="zh-CN" sz="32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3200" dirty="0" smtClean="0">
                <a:solidFill>
                  <a:srgbClr val="002B41"/>
                </a:solidFill>
                <a:latin typeface="微软雅黑" panose="020B0503020204020204" pitchFamily="34" charset="-122"/>
                <a:ea typeface="微软雅黑" panose="020B0503020204020204" pitchFamily="34" charset="-122"/>
              </a:rPr>
              <a:t>自定义结果排序、范围区间搜索、分页搜索、多条件搜索</a:t>
            </a:r>
            <a:endParaRPr lang="en-US" altLang="zh-CN" sz="32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3762655" cy="584775"/>
          </a:xfrm>
          <a:prstGeom prst="rect">
            <a:avLst/>
          </a:prstGeom>
          <a:noFill/>
        </p:spPr>
        <p:txBody>
          <a:bodyPr wrap="square" rtlCol="0">
            <a:spAutoFit/>
          </a:bodyPr>
          <a:lstStyle/>
          <a:p>
            <a:r>
              <a:rPr lang="en-US" altLang="zh-CN" sz="3200" dirty="0" err="1" smtClean="0">
                <a:solidFill>
                  <a:srgbClr val="002B41"/>
                </a:solidFill>
                <a:latin typeface="微软雅黑" panose="020B0503020204020204" pitchFamily="34" charset="-122"/>
                <a:ea typeface="微软雅黑" panose="020B0503020204020204" pitchFamily="34" charset="-122"/>
              </a:rPr>
              <a:t>Lucene</a:t>
            </a:r>
            <a:r>
              <a:rPr lang="zh-CN" altLang="en-US" sz="3200" dirty="0">
                <a:solidFill>
                  <a:srgbClr val="002B41"/>
                </a:solidFill>
                <a:latin typeface="微软雅黑" panose="020B0503020204020204" pitchFamily="34" charset="-122"/>
                <a:ea typeface="微软雅黑" panose="020B0503020204020204" pitchFamily="34" charset="-122"/>
              </a:rPr>
              <a:t>基</a:t>
            </a:r>
            <a:r>
              <a:rPr lang="zh-CN" altLang="en-US" sz="3200" dirty="0" smtClean="0">
                <a:solidFill>
                  <a:srgbClr val="002B41"/>
                </a:solidFill>
                <a:latin typeface="微软雅黑" panose="020B0503020204020204" pitchFamily="34" charset="-122"/>
                <a:ea typeface="微软雅黑" panose="020B0503020204020204" pitchFamily="34" charset="-122"/>
              </a:rPr>
              <a:t>本使用</a:t>
            </a:r>
            <a:endParaRPr lang="zh-CN" altLang="en-US" sz="32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713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492990"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zh-CN" altLang="en-US" sz="1100" dirty="0" smtClean="0">
                <a:solidFill>
                  <a:srgbClr val="002B41"/>
                </a:solidFill>
                <a:latin typeface="微软雅黑" panose="020B0503020204020204" pitchFamily="34" charset="-122"/>
                <a:ea typeface="微软雅黑" panose="020B0503020204020204" pitchFamily="34" charset="-122"/>
              </a:rPr>
              <a:t>如何在开发应用中使用</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TextBox 76"/>
          <p:cNvSpPr txBox="1"/>
          <p:nvPr/>
        </p:nvSpPr>
        <p:spPr>
          <a:xfrm>
            <a:off x="340367" y="1153010"/>
            <a:ext cx="7545201" cy="1200329"/>
          </a:xfrm>
          <a:prstGeom prst="rect">
            <a:avLst/>
          </a:prstGeom>
          <a:noFill/>
        </p:spPr>
        <p:txBody>
          <a:bodyPr wrap="square" rtlCol="0">
            <a:spAutoFit/>
          </a:bodyPr>
          <a:lstStyle/>
          <a:p>
            <a:r>
              <a:rPr lang="zh-CN" altLang="en-US" sz="7200" dirty="0" smtClean="0">
                <a:solidFill>
                  <a:srgbClr val="002B41"/>
                </a:solidFill>
                <a:latin typeface="微软雅黑" panose="020B0503020204020204" pitchFamily="34" charset="-122"/>
                <a:ea typeface="微软雅黑" panose="020B0503020204020204" pitchFamily="34" charset="-122"/>
              </a:rPr>
              <a:t>详情见代码</a:t>
            </a:r>
            <a:endParaRPr lang="zh-CN" altLang="en-US" sz="7200" dirty="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5" y="5542432"/>
            <a:ext cx="7545201" cy="523220"/>
          </a:xfrm>
          <a:prstGeom prst="rect">
            <a:avLst/>
          </a:prstGeom>
          <a:noFill/>
        </p:spPr>
        <p:txBody>
          <a:bodyPr wrap="square" rtlCol="0">
            <a:spAutoFit/>
          </a:bodyPr>
          <a:lstStyle/>
          <a:p>
            <a:r>
              <a:rPr lang="en-US" altLang="zh-CN" sz="2800" dirty="0"/>
              <a:t>https://github.com/yuyufeng1994/searchengine</a:t>
            </a:r>
            <a:endParaRPr lang="zh-CN" altLang="en-US" sz="2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47" y="257855"/>
            <a:ext cx="6076950" cy="4905375"/>
          </a:xfrm>
          <a:prstGeom prst="rect">
            <a:avLst/>
          </a:prstGeom>
        </p:spPr>
      </p:pic>
    </p:spTree>
    <p:extLst>
      <p:ext uri="{BB962C8B-B14F-4D97-AF65-F5344CB8AC3E}">
        <p14:creationId xmlns:p14="http://schemas.microsoft.com/office/powerpoint/2010/main" val="2115738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492990"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zh-CN" altLang="en-US" sz="1100" dirty="0" smtClean="0">
                <a:solidFill>
                  <a:srgbClr val="002B41"/>
                </a:solidFill>
                <a:latin typeface="微软雅黑" panose="020B0503020204020204" pitchFamily="34" charset="-122"/>
                <a:ea typeface="微软雅黑" panose="020B0503020204020204" pitchFamily="34" charset="-122"/>
              </a:rPr>
              <a:t>跟现有产品对比</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409433" y="1132880"/>
            <a:ext cx="3965171" cy="4737151"/>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2849122" y="2082340"/>
            <a:ext cx="3600000" cy="3304762"/>
          </a:xfrm>
          <a:prstGeom prst="rect">
            <a:avLst/>
          </a:prstGeom>
          <a:ln>
            <a:solidFill>
              <a:schemeClr val="accent1"/>
            </a:solidFill>
          </a:ln>
        </p:spPr>
      </p:pic>
      <p:pic>
        <p:nvPicPr>
          <p:cNvPr id="13" name="图片 12"/>
          <p:cNvPicPr>
            <a:picLocks noChangeAspect="1"/>
          </p:cNvPicPr>
          <p:nvPr/>
        </p:nvPicPr>
        <p:blipFill>
          <a:blip r:embed="rId5"/>
          <a:stretch>
            <a:fillRect/>
          </a:stretch>
        </p:blipFill>
        <p:spPr>
          <a:xfrm>
            <a:off x="5268828" y="300155"/>
            <a:ext cx="3819048" cy="4038095"/>
          </a:xfrm>
          <a:prstGeom prst="rect">
            <a:avLst/>
          </a:prstGeom>
          <a:ln>
            <a:solidFill>
              <a:schemeClr val="accent1"/>
            </a:solidFill>
          </a:ln>
        </p:spPr>
      </p:pic>
      <p:pic>
        <p:nvPicPr>
          <p:cNvPr id="14" name="图片 13"/>
          <p:cNvPicPr>
            <a:picLocks noChangeAspect="1"/>
          </p:cNvPicPr>
          <p:nvPr/>
        </p:nvPicPr>
        <p:blipFill>
          <a:blip r:embed="rId6"/>
          <a:stretch>
            <a:fillRect/>
          </a:stretch>
        </p:blipFill>
        <p:spPr>
          <a:xfrm>
            <a:off x="7615248" y="2319202"/>
            <a:ext cx="6142857" cy="4304762"/>
          </a:xfrm>
          <a:prstGeom prst="rect">
            <a:avLst/>
          </a:prstGeom>
          <a:ln>
            <a:solidFill>
              <a:schemeClr val="accent1"/>
            </a:solidFill>
          </a:ln>
        </p:spPr>
      </p:pic>
    </p:spTree>
    <p:extLst>
      <p:ext uri="{BB962C8B-B14F-4D97-AF65-F5344CB8AC3E}">
        <p14:creationId xmlns:p14="http://schemas.microsoft.com/office/powerpoint/2010/main" val="2797798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673979" y="885373"/>
            <a:ext cx="6171429" cy="2561905"/>
          </a:xfrm>
          <a:prstGeom prst="rect">
            <a:avLst/>
          </a:prstGeom>
          <a:ln>
            <a:solidFill>
              <a:schemeClr val="accent1"/>
            </a:solidFill>
          </a:ln>
        </p:spPr>
      </p:pic>
      <p:pic>
        <p:nvPicPr>
          <p:cNvPr id="10" name="图片 9"/>
          <p:cNvPicPr>
            <a:picLocks noChangeAspect="1"/>
          </p:cNvPicPr>
          <p:nvPr/>
        </p:nvPicPr>
        <p:blipFill>
          <a:blip r:embed="rId3"/>
          <a:stretch>
            <a:fillRect/>
          </a:stretch>
        </p:blipFill>
        <p:spPr>
          <a:xfrm>
            <a:off x="593054" y="1450521"/>
            <a:ext cx="4343807" cy="2135421"/>
          </a:xfrm>
          <a:prstGeom prst="rect">
            <a:avLst/>
          </a:prstGeom>
          <a:ln>
            <a:solidFill>
              <a:schemeClr val="accent1"/>
            </a:solidFill>
          </a:ln>
        </p:spPr>
      </p:pic>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椭圆 46"/>
          <p:cNvSpPr>
            <a:spLocks noChangeArrowheads="1"/>
          </p:cNvSpPr>
          <p:nvPr/>
        </p:nvSpPr>
        <p:spPr bwMode="auto">
          <a:xfrm>
            <a:off x="3415004" y="2779489"/>
            <a:ext cx="1988387" cy="1986301"/>
          </a:xfrm>
          <a:prstGeom prst="ellipse">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800" dirty="0" err="1" smtClean="0">
                <a:solidFill>
                  <a:schemeClr val="bg1">
                    <a:lumMod val="95000"/>
                  </a:schemeClr>
                </a:solidFill>
                <a:latin typeface="微软雅黑" panose="020B0503020204020204" pitchFamily="34" charset="-122"/>
                <a:ea typeface="微软雅黑" panose="020B0503020204020204" pitchFamily="34" charset="-122"/>
              </a:rPr>
              <a:t>Solr</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椭圆 46"/>
          <p:cNvSpPr>
            <a:spLocks noChangeArrowheads="1"/>
          </p:cNvSpPr>
          <p:nvPr/>
        </p:nvSpPr>
        <p:spPr bwMode="auto">
          <a:xfrm>
            <a:off x="6018245" y="2779489"/>
            <a:ext cx="3415004" cy="3411421"/>
          </a:xfrm>
          <a:prstGeom prst="ellipse">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800" dirty="0" err="1" smtClean="0">
                <a:solidFill>
                  <a:schemeClr val="bg1">
                    <a:lumMod val="95000"/>
                  </a:schemeClr>
                </a:solidFill>
                <a:latin typeface="微软雅黑" panose="020B0503020204020204" pitchFamily="34" charset="-122"/>
                <a:ea typeface="微软雅黑" panose="020B0503020204020204" pitchFamily="34" charset="-122"/>
              </a:rPr>
              <a:t>Elasticsearch</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593054" y="147177"/>
            <a:ext cx="1980029"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常用搜索服务器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3054" y="481321"/>
            <a:ext cx="2797234" cy="290977"/>
          </a:xfrm>
          <a:prstGeom prst="rect">
            <a:avLst/>
          </a:prstGeom>
          <a:noFill/>
        </p:spPr>
        <p:txBody>
          <a:bodyPr wrap="square" rtlCol="0">
            <a:spAutoFit/>
          </a:bodyPr>
          <a:lstStyle/>
          <a:p>
            <a:pPr>
              <a:lnSpc>
                <a:spcPct val="130000"/>
              </a:lnSpc>
            </a:pPr>
            <a:r>
              <a:rPr lang="en-US" altLang="zh-CN" sz="1100" dirty="0" err="1" smtClean="0">
                <a:solidFill>
                  <a:srgbClr val="002B41"/>
                </a:solidFill>
                <a:latin typeface="微软雅黑" panose="020B0503020204020204" pitchFamily="34" charset="-122"/>
                <a:ea typeface="微软雅黑" panose="020B0503020204020204" pitchFamily="34" charset="-122"/>
              </a:rPr>
              <a:t>ElasticSearch</a:t>
            </a:r>
            <a:r>
              <a:rPr lang="en-US" altLang="zh-CN" sz="1100" dirty="0" smtClean="0">
                <a:solidFill>
                  <a:srgbClr val="002B41"/>
                </a:solidFill>
                <a:latin typeface="微软雅黑" panose="020B0503020204020204" pitchFamily="34" charset="-122"/>
                <a:ea typeface="微软雅黑" panose="020B0503020204020204" pitchFamily="34" charset="-122"/>
              </a:rPr>
              <a:t>\</a:t>
            </a:r>
            <a:r>
              <a:rPr lang="en-US" altLang="zh-CN" sz="1100" dirty="0" err="1" smtClean="0">
                <a:solidFill>
                  <a:srgbClr val="002B41"/>
                </a:solidFill>
                <a:latin typeface="微软雅黑" panose="020B0503020204020204" pitchFamily="34" charset="-122"/>
                <a:ea typeface="微软雅黑" panose="020B0503020204020204" pitchFamily="34" charset="-122"/>
              </a:rPr>
              <a:t>Solr</a:t>
            </a:r>
            <a:r>
              <a:rPr lang="zh-CN" altLang="en-US" sz="1100" dirty="0" smtClean="0">
                <a:solidFill>
                  <a:srgbClr val="002B41"/>
                </a:solidFill>
                <a:latin typeface="微软雅黑" panose="020B0503020204020204" pitchFamily="34" charset="-122"/>
                <a:ea typeface="微软雅黑" panose="020B0503020204020204" pitchFamily="34" charset="-122"/>
              </a:rPr>
              <a:t>介绍</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6618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1980029" cy="400110"/>
          </a:xfrm>
          <a:prstGeom prst="rect">
            <a:avLst/>
          </a:prstGeom>
          <a:noFill/>
        </p:spPr>
        <p:txBody>
          <a:bodyPr wrap="none" rtlCol="0">
            <a:spAutoFit/>
          </a:bodyPr>
          <a:lstStyle/>
          <a:p>
            <a:r>
              <a:rPr lang="zh-CN" altLang="en-US" sz="2000" dirty="0" smtClean="0">
                <a:solidFill>
                  <a:srgbClr val="002B41"/>
                </a:solidFill>
                <a:latin typeface="微软雅黑" panose="020B0503020204020204" pitchFamily="34" charset="-122"/>
                <a:ea typeface="微软雅黑" panose="020B0503020204020204" pitchFamily="34" charset="-122"/>
              </a:rPr>
              <a:t>常用搜索服务器</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3585" y="507759"/>
            <a:ext cx="2797234" cy="290977"/>
          </a:xfrm>
          <a:prstGeom prst="rect">
            <a:avLst/>
          </a:prstGeom>
          <a:noFill/>
        </p:spPr>
        <p:txBody>
          <a:bodyPr wrap="square" rtlCol="0">
            <a:spAutoFit/>
          </a:bodyPr>
          <a:lstStyle/>
          <a:p>
            <a:pPr>
              <a:lnSpc>
                <a:spcPct val="130000"/>
              </a:lnSpc>
            </a:pPr>
            <a:r>
              <a:rPr lang="en-US" altLang="zh-CN" sz="1100" dirty="0" err="1" smtClean="0">
                <a:solidFill>
                  <a:srgbClr val="002B41"/>
                </a:solidFill>
                <a:latin typeface="微软雅黑" panose="020B0503020204020204" pitchFamily="34" charset="-122"/>
                <a:ea typeface="微软雅黑" panose="020B0503020204020204" pitchFamily="34" charset="-122"/>
              </a:rPr>
              <a:t>ElasticSearch</a:t>
            </a:r>
            <a:r>
              <a:rPr lang="en-US" altLang="zh-CN" sz="1100" dirty="0" smtClean="0">
                <a:solidFill>
                  <a:srgbClr val="002B41"/>
                </a:solidFill>
                <a:latin typeface="微软雅黑" panose="020B0503020204020204" pitchFamily="34" charset="-122"/>
                <a:ea typeface="微软雅黑" panose="020B0503020204020204" pitchFamily="34" charset="-122"/>
              </a:rPr>
              <a:t>\</a:t>
            </a:r>
            <a:r>
              <a:rPr lang="en-US" altLang="zh-CN" sz="1100" dirty="0" err="1" smtClean="0">
                <a:solidFill>
                  <a:srgbClr val="002B41"/>
                </a:solidFill>
                <a:latin typeface="微软雅黑" panose="020B0503020204020204" pitchFamily="34" charset="-122"/>
                <a:ea typeface="微软雅黑" panose="020B0503020204020204" pitchFamily="34" charset="-122"/>
              </a:rPr>
              <a:t>Solr</a:t>
            </a:r>
            <a:r>
              <a:rPr lang="zh-CN" altLang="en-US" sz="1100" dirty="0" smtClean="0">
                <a:solidFill>
                  <a:srgbClr val="002B41"/>
                </a:solidFill>
                <a:latin typeface="微软雅黑" panose="020B0503020204020204" pitchFamily="34" charset="-122"/>
                <a:ea typeface="微软雅黑" panose="020B0503020204020204" pitchFamily="34" charset="-122"/>
              </a:rPr>
              <a:t>介绍</a:t>
            </a:r>
            <a:endParaRPr lang="en-US" altLang="zh-CN" sz="1100" dirty="0" smtClean="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文本框 7"/>
          <p:cNvSpPr txBox="1"/>
          <p:nvPr/>
        </p:nvSpPr>
        <p:spPr>
          <a:xfrm>
            <a:off x="6005432" y="1506159"/>
            <a:ext cx="3888774" cy="289310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err="1">
                <a:solidFill>
                  <a:srgbClr val="002B41"/>
                </a:solidFill>
                <a:latin typeface="微软雅黑" panose="020B0503020204020204" pitchFamily="34" charset="-122"/>
                <a:ea typeface="微软雅黑" panose="020B0503020204020204" pitchFamily="34" charset="-122"/>
              </a:rPr>
              <a:t>Elasticsearch</a:t>
            </a:r>
            <a:r>
              <a:rPr lang="zh-CN" altLang="en-US" sz="1400" dirty="0">
                <a:solidFill>
                  <a:srgbClr val="002B41"/>
                </a:solidFill>
                <a:latin typeface="微软雅黑" panose="020B0503020204020204" pitchFamily="34" charset="-122"/>
                <a:ea typeface="微软雅黑" panose="020B0503020204020204" pitchFamily="34" charset="-122"/>
              </a:rPr>
              <a:t>是一个实时的分布式搜索和分析引擎。它可以帮助你用前所未有的速度去处理大规模数据</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rgbClr val="002B41"/>
                </a:solidFill>
                <a:latin typeface="微软雅黑" panose="020B0503020204020204" pitchFamily="34" charset="-122"/>
                <a:ea typeface="微软雅黑" panose="020B0503020204020204" pitchFamily="34" charset="-122"/>
              </a:rPr>
              <a:t>它可以用于全文搜索，结构化搜索以及分析，当然你也可以将这三者进行组合</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400" dirty="0" err="1">
                <a:solidFill>
                  <a:srgbClr val="002B41"/>
                </a:solidFill>
                <a:latin typeface="微软雅黑" panose="020B0503020204020204" pitchFamily="34" charset="-122"/>
                <a:ea typeface="微软雅黑" panose="020B0503020204020204" pitchFamily="34" charset="-122"/>
              </a:rPr>
              <a:t>Elasticsearch</a:t>
            </a:r>
            <a:r>
              <a:rPr lang="zh-CN" altLang="en-US" sz="1400" dirty="0">
                <a:solidFill>
                  <a:srgbClr val="002B41"/>
                </a:solidFill>
                <a:latin typeface="微软雅黑" panose="020B0503020204020204" pitchFamily="34" charset="-122"/>
                <a:ea typeface="微软雅黑" panose="020B0503020204020204" pitchFamily="34" charset="-122"/>
              </a:rPr>
              <a:t>是一个建立在全文搜索引擎 </a:t>
            </a:r>
            <a:r>
              <a:rPr lang="en-US" altLang="zh-CN" sz="1400" dirty="0">
                <a:solidFill>
                  <a:srgbClr val="002B41"/>
                </a:solidFill>
                <a:latin typeface="微软雅黑" panose="020B0503020204020204" pitchFamily="34" charset="-122"/>
                <a:ea typeface="微软雅黑" panose="020B0503020204020204" pitchFamily="34" charset="-122"/>
              </a:rPr>
              <a:t>Apache </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en-US" altLang="zh-CN" sz="1400" dirty="0">
                <a:solidFill>
                  <a:srgbClr val="002B41"/>
                </a:solidFill>
                <a:latin typeface="微软雅黑" panose="020B0503020204020204" pitchFamily="34" charset="-122"/>
                <a:ea typeface="微软雅黑" panose="020B0503020204020204" pitchFamily="34" charset="-122"/>
              </a:rPr>
              <a:t>™ </a:t>
            </a:r>
            <a:r>
              <a:rPr lang="zh-CN" altLang="en-US" sz="1400" dirty="0">
                <a:solidFill>
                  <a:srgbClr val="002B41"/>
                </a:solidFill>
                <a:latin typeface="微软雅黑" panose="020B0503020204020204" pitchFamily="34" charset="-122"/>
                <a:ea typeface="微软雅黑" panose="020B0503020204020204" pitchFamily="34" charset="-122"/>
              </a:rPr>
              <a:t>基础上的搜索引擎，可以说</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zh-CN" altLang="en-US" sz="1400" dirty="0">
                <a:solidFill>
                  <a:srgbClr val="002B41"/>
                </a:solidFill>
                <a:latin typeface="微软雅黑" panose="020B0503020204020204" pitchFamily="34" charset="-122"/>
                <a:ea typeface="微软雅黑" panose="020B0503020204020204" pitchFamily="34" charset="-122"/>
              </a:rPr>
              <a:t>是当今最先进，最高效的全功能开源搜索引擎框架</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en-US" altLang="zh-CN" sz="1400" dirty="0" smtClean="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rgbClr val="002B41"/>
                </a:solidFill>
                <a:latin typeface="微软雅黑" panose="020B0503020204020204" pitchFamily="34" charset="-122"/>
                <a:ea typeface="微软雅黑" panose="020B0503020204020204" pitchFamily="34" charset="-122"/>
              </a:rPr>
              <a:t>适合实时搜索的应用</a:t>
            </a:r>
            <a:endParaRPr lang="en-US" altLang="zh-CN" sz="1400" dirty="0" smtClean="0">
              <a:solidFill>
                <a:srgbClr val="002B41"/>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588839" y="1132880"/>
            <a:ext cx="1337024" cy="400110"/>
          </a:xfrm>
          <a:prstGeom prst="rect">
            <a:avLst/>
          </a:prstGeom>
          <a:noFill/>
        </p:spPr>
        <p:txBody>
          <a:bodyPr wrap="square" rtlCol="0">
            <a:spAutoFit/>
          </a:bodyPr>
          <a:lstStyle/>
          <a:p>
            <a:r>
              <a:rPr lang="en-US" altLang="zh-CN" sz="2000" dirty="0" err="1">
                <a:solidFill>
                  <a:srgbClr val="002B41"/>
                </a:solidFill>
                <a:latin typeface="微软雅黑" panose="020B0503020204020204" pitchFamily="34" charset="-122"/>
                <a:ea typeface="微软雅黑" panose="020B0503020204020204" pitchFamily="34" charset="-122"/>
              </a:rPr>
              <a:t>Solr</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8839" y="1506159"/>
            <a:ext cx="3888774" cy="205287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smtClean="0">
                <a:solidFill>
                  <a:srgbClr val="002B41"/>
                </a:solidFill>
                <a:latin typeface="微软雅黑" panose="020B0503020204020204" pitchFamily="34" charset="-122"/>
                <a:ea typeface="微软雅黑" panose="020B0503020204020204" pitchFamily="34" charset="-122"/>
              </a:rPr>
              <a:t>是</a:t>
            </a:r>
            <a:r>
              <a:rPr lang="en-US" altLang="zh-CN" sz="1400" dirty="0">
                <a:solidFill>
                  <a:srgbClr val="002B41"/>
                </a:solidFill>
                <a:latin typeface="微软雅黑" panose="020B0503020204020204" pitchFamily="34" charset="-122"/>
                <a:ea typeface="微软雅黑" panose="020B0503020204020204" pitchFamily="34" charset="-122"/>
              </a:rPr>
              <a:t>Apache </a:t>
            </a:r>
            <a:r>
              <a:rPr lang="en-US" altLang="zh-CN" sz="1400" dirty="0" err="1">
                <a:solidFill>
                  <a:srgbClr val="002B41"/>
                </a:solidFill>
                <a:latin typeface="微软雅黑" panose="020B0503020204020204" pitchFamily="34" charset="-122"/>
                <a:ea typeface="微软雅黑" panose="020B0503020204020204" pitchFamily="34" charset="-122"/>
              </a:rPr>
              <a:t>Lucene</a:t>
            </a:r>
            <a:r>
              <a:rPr lang="zh-CN" altLang="en-US" sz="1400" dirty="0">
                <a:solidFill>
                  <a:srgbClr val="002B41"/>
                </a:solidFill>
                <a:latin typeface="微软雅黑" panose="020B0503020204020204" pitchFamily="34" charset="-122"/>
                <a:ea typeface="微软雅黑" panose="020B0503020204020204" pitchFamily="34" charset="-122"/>
              </a:rPr>
              <a:t>项目的开源企业搜索平台。其主要功能包括全文检索、命中标示、分面搜索、动态聚类、数据库集成，以及富文本（如</a:t>
            </a:r>
            <a:r>
              <a:rPr lang="en-US" altLang="zh-CN" sz="1400" dirty="0">
                <a:solidFill>
                  <a:srgbClr val="002B41"/>
                </a:solidFill>
                <a:latin typeface="微软雅黑" panose="020B0503020204020204" pitchFamily="34" charset="-122"/>
                <a:ea typeface="微软雅黑" panose="020B0503020204020204" pitchFamily="34" charset="-122"/>
              </a:rPr>
              <a:t>Word</a:t>
            </a:r>
            <a:r>
              <a:rPr lang="zh-CN" altLang="en-US" sz="1400" dirty="0">
                <a:solidFill>
                  <a:srgbClr val="002B41"/>
                </a:solidFill>
                <a:latin typeface="微软雅黑" panose="020B0503020204020204" pitchFamily="34" charset="-122"/>
                <a:ea typeface="微软雅黑" panose="020B0503020204020204" pitchFamily="34" charset="-122"/>
              </a:rPr>
              <a:t>、</a:t>
            </a:r>
            <a:r>
              <a:rPr lang="en-US" altLang="zh-CN" sz="1400" dirty="0">
                <a:solidFill>
                  <a:srgbClr val="002B41"/>
                </a:solidFill>
                <a:latin typeface="微软雅黑" panose="020B0503020204020204" pitchFamily="34" charset="-122"/>
                <a:ea typeface="微软雅黑" panose="020B0503020204020204" pitchFamily="34" charset="-122"/>
              </a:rPr>
              <a:t>PDF</a:t>
            </a:r>
            <a:r>
              <a:rPr lang="zh-CN" altLang="en-US" sz="1400" dirty="0">
                <a:solidFill>
                  <a:srgbClr val="002B41"/>
                </a:solidFill>
                <a:latin typeface="微软雅黑" panose="020B0503020204020204" pitchFamily="34" charset="-122"/>
                <a:ea typeface="微软雅黑" panose="020B0503020204020204" pitchFamily="34" charset="-122"/>
              </a:rPr>
              <a:t>）的处理</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en-US" altLang="zh-CN" sz="1400" dirty="0" smtClean="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a:solidFill>
                  <a:srgbClr val="002B41"/>
                </a:solidFill>
                <a:latin typeface="微软雅黑" panose="020B0503020204020204" pitchFamily="34" charset="-122"/>
                <a:ea typeface="微软雅黑" panose="020B0503020204020204" pitchFamily="34" charset="-122"/>
              </a:rPr>
              <a:t>是高度可扩展的，并提供了分布式搜索和索引复制。</a:t>
            </a:r>
            <a:r>
              <a:rPr lang="en-US" altLang="zh-CN" sz="1400" dirty="0" err="1">
                <a:solidFill>
                  <a:srgbClr val="002B41"/>
                </a:solidFill>
                <a:latin typeface="微软雅黑" panose="020B0503020204020204" pitchFamily="34" charset="-122"/>
                <a:ea typeface="微软雅黑" panose="020B0503020204020204" pitchFamily="34" charset="-122"/>
              </a:rPr>
              <a:t>Solr</a:t>
            </a:r>
            <a:r>
              <a:rPr lang="zh-CN" altLang="en-US" sz="1400" dirty="0">
                <a:solidFill>
                  <a:srgbClr val="002B41"/>
                </a:solidFill>
                <a:latin typeface="微软雅黑" panose="020B0503020204020204" pitchFamily="34" charset="-122"/>
                <a:ea typeface="微软雅黑" panose="020B0503020204020204" pitchFamily="34" charset="-122"/>
              </a:rPr>
              <a:t>是最流行的企业级搜索引</a:t>
            </a:r>
            <a:r>
              <a:rPr lang="zh-CN" altLang="en-US" sz="1400" dirty="0" smtClean="0">
                <a:solidFill>
                  <a:srgbClr val="002B41"/>
                </a:solidFill>
                <a:latin typeface="微软雅黑" panose="020B0503020204020204" pitchFamily="34" charset="-122"/>
                <a:ea typeface="微软雅黑" panose="020B0503020204020204" pitchFamily="34" charset="-122"/>
              </a:rPr>
              <a:t>擎。</a:t>
            </a:r>
            <a:endParaRPr lang="en-US" altLang="zh-CN" sz="1400" dirty="0" smtClean="0">
              <a:solidFill>
                <a:srgbClr val="002B41"/>
              </a:solidFill>
              <a:latin typeface="微软雅黑" panose="020B0503020204020204" pitchFamily="34" charset="-122"/>
              <a:ea typeface="微软雅黑" panose="020B0503020204020204" pitchFamily="34" charset="-122"/>
            </a:endParaRPr>
          </a:p>
        </p:txBody>
      </p:sp>
      <p:sp>
        <p:nvSpPr>
          <p:cNvPr id="11" name="TextBox 76"/>
          <p:cNvSpPr txBox="1"/>
          <p:nvPr/>
        </p:nvSpPr>
        <p:spPr>
          <a:xfrm>
            <a:off x="6005432" y="1132880"/>
            <a:ext cx="2494756" cy="400110"/>
          </a:xfrm>
          <a:prstGeom prst="rect">
            <a:avLst/>
          </a:prstGeom>
          <a:noFill/>
        </p:spPr>
        <p:txBody>
          <a:bodyPr wrap="square" rtlCol="0">
            <a:spAutoFit/>
          </a:bodyPr>
          <a:lstStyle/>
          <a:p>
            <a:r>
              <a:rPr lang="en-US" altLang="zh-CN" sz="2000" dirty="0" err="1">
                <a:solidFill>
                  <a:srgbClr val="002B41"/>
                </a:solidFill>
                <a:latin typeface="微软雅黑" panose="020B0503020204020204" pitchFamily="34" charset="-122"/>
                <a:ea typeface="微软雅黑" panose="020B0503020204020204" pitchFamily="34" charset="-122"/>
              </a:rPr>
              <a:t>ElasticSearch</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1426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829254" y="2578823"/>
            <a:ext cx="4111545" cy="1200329"/>
          </a:xfrm>
          <a:prstGeom prst="rect">
            <a:avLst/>
          </a:prstGeom>
          <a:noFill/>
        </p:spPr>
        <p:txBody>
          <a:bodyPr wrap="square" rtlCol="0">
            <a:spAutoFit/>
          </a:bodyPr>
          <a:lstStyle/>
          <a:p>
            <a:r>
              <a:rPr lang="zh-CN" altLang="en-US" sz="7200" dirty="0" smtClean="0">
                <a:solidFill>
                  <a:srgbClr val="002B41"/>
                </a:solidFill>
                <a:latin typeface="微软雅黑" panose="020B0503020204020204" pitchFamily="34" charset="-122"/>
                <a:ea typeface="微软雅黑" panose="020B0503020204020204" pitchFamily="34" charset="-122"/>
              </a:rPr>
              <a:t>感谢参与</a:t>
            </a:r>
            <a:endParaRPr lang="zh-CN" altLang="en-US" sz="7200" dirty="0">
              <a:solidFill>
                <a:srgbClr val="002B41"/>
              </a:solidFill>
              <a:latin typeface="微软雅黑" panose="020B0503020204020204" pitchFamily="34" charset="-122"/>
              <a:ea typeface="微软雅黑" panose="020B0503020204020204" pitchFamily="34" charset="-122"/>
            </a:endParaRPr>
          </a:p>
        </p:txBody>
      </p:sp>
      <p:sp>
        <p:nvSpPr>
          <p:cNvPr id="17" name="TextBox 76"/>
          <p:cNvSpPr txBox="1"/>
          <p:nvPr/>
        </p:nvSpPr>
        <p:spPr>
          <a:xfrm>
            <a:off x="829254" y="5621265"/>
            <a:ext cx="9835728" cy="523220"/>
          </a:xfrm>
          <a:prstGeom prst="rect">
            <a:avLst/>
          </a:prstGeom>
          <a:noFill/>
        </p:spPr>
        <p:txBody>
          <a:bodyPr wrap="square" rtlCol="0">
            <a:spAutoFit/>
          </a:bodyPr>
          <a:lstStyle/>
          <a:p>
            <a:r>
              <a:rPr lang="zh-CN" altLang="en-US" sz="2800" dirty="0" smtClean="0"/>
              <a:t>参考文档：</a:t>
            </a:r>
            <a:r>
              <a:rPr lang="en-US" altLang="zh-CN" sz="2800" dirty="0" smtClean="0"/>
              <a:t>https</a:t>
            </a:r>
            <a:r>
              <a:rPr lang="en-US" altLang="zh-CN" sz="2800" dirty="0"/>
              <a:t>://blog.csdn.net/column/details/21785.html</a:t>
            </a:r>
            <a:endParaRPr lang="zh-CN" altLang="en-US" sz="2800" dirty="0"/>
          </a:p>
        </p:txBody>
      </p:sp>
    </p:spTree>
    <p:extLst>
      <p:ext uri="{BB962C8B-B14F-4D97-AF65-F5344CB8AC3E}">
        <p14:creationId xmlns:p14="http://schemas.microsoft.com/office/powerpoint/2010/main" val="1750392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1"/>
          <a:stretch>
            <a:fillRect/>
          </a:stretch>
        </p:blipFill>
        <p:spPr>
          <a:xfrm>
            <a:off x="164587" y="199942"/>
            <a:ext cx="3436844" cy="4474289"/>
          </a:xfrm>
          <a:prstGeom prst="rect">
            <a:avLst/>
          </a:prstGeom>
          <a:ln>
            <a:solidFill>
              <a:schemeClr val="accent1"/>
            </a:solidFill>
          </a:ln>
        </p:spPr>
      </p:pic>
      <p:pic>
        <p:nvPicPr>
          <p:cNvPr id="4" name="图片 3"/>
          <p:cNvPicPr>
            <a:picLocks noChangeAspect="1"/>
          </p:cNvPicPr>
          <p:nvPr/>
        </p:nvPicPr>
        <p:blipFill>
          <a:blip r:embed="rId12"/>
          <a:stretch>
            <a:fillRect/>
          </a:stretch>
        </p:blipFill>
        <p:spPr>
          <a:xfrm>
            <a:off x="4597474" y="56736"/>
            <a:ext cx="5008690" cy="4327898"/>
          </a:xfrm>
          <a:prstGeom prst="rect">
            <a:avLst/>
          </a:prstGeom>
          <a:ln>
            <a:solidFill>
              <a:schemeClr val="accent1"/>
            </a:solidFill>
          </a:ln>
        </p:spPr>
      </p:pic>
      <p:pic>
        <p:nvPicPr>
          <p:cNvPr id="6" name="图片 5"/>
          <p:cNvPicPr>
            <a:picLocks noChangeAspect="1"/>
          </p:cNvPicPr>
          <p:nvPr/>
        </p:nvPicPr>
        <p:blipFill>
          <a:blip r:embed="rId13"/>
          <a:stretch>
            <a:fillRect/>
          </a:stretch>
        </p:blipFill>
        <p:spPr>
          <a:xfrm>
            <a:off x="2123660" y="2171460"/>
            <a:ext cx="4250755" cy="4501762"/>
          </a:xfrm>
          <a:prstGeom prst="rect">
            <a:avLst/>
          </a:prstGeom>
          <a:ln>
            <a:solidFill>
              <a:schemeClr val="accent1"/>
            </a:solidFill>
          </a:ln>
        </p:spPr>
      </p:pic>
      <p:pic>
        <p:nvPicPr>
          <p:cNvPr id="7" name="图片 6"/>
          <p:cNvPicPr>
            <a:picLocks noChangeAspect="1"/>
          </p:cNvPicPr>
          <p:nvPr/>
        </p:nvPicPr>
        <p:blipFill>
          <a:blip r:embed="rId14"/>
          <a:stretch>
            <a:fillRect/>
          </a:stretch>
        </p:blipFill>
        <p:spPr>
          <a:xfrm>
            <a:off x="7642196" y="1343608"/>
            <a:ext cx="4359779" cy="6859901"/>
          </a:xfrm>
          <a:prstGeom prst="rect">
            <a:avLst/>
          </a:prstGeom>
          <a:ln>
            <a:solidFill>
              <a:schemeClr val="accent1"/>
            </a:solidFill>
          </a:ln>
        </p:spPr>
      </p:pic>
      <p:sp>
        <p:nvSpPr>
          <p:cNvPr id="17" name="TextBox 76"/>
          <p:cNvSpPr txBox="1"/>
          <p:nvPr/>
        </p:nvSpPr>
        <p:spPr>
          <a:xfrm>
            <a:off x="531063" y="325513"/>
            <a:ext cx="1810470" cy="523220"/>
          </a:xfrm>
          <a:prstGeom prst="rect">
            <a:avLst/>
          </a:prstGeom>
          <a:solidFill>
            <a:srgbClr val="F1F1F1"/>
          </a:solid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文章 </a:t>
            </a:r>
            <a:r>
              <a:rPr lang="en-US" altLang="zh-CN" sz="2800" dirty="0" smtClean="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8" name="TextBox 76"/>
          <p:cNvSpPr txBox="1"/>
          <p:nvPr/>
        </p:nvSpPr>
        <p:spPr>
          <a:xfrm>
            <a:off x="2090130" y="2455939"/>
            <a:ext cx="1810470" cy="523220"/>
          </a:xfrm>
          <a:prstGeom prst="rect">
            <a:avLst/>
          </a:prstGeom>
          <a:solidFill>
            <a:srgbClr val="F1F1F1"/>
          </a:solid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文章 </a:t>
            </a:r>
            <a:r>
              <a:rPr lang="en-US" altLang="zh-CN" sz="2800" dirty="0" smtClean="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9" name="TextBox 76"/>
          <p:cNvSpPr txBox="1"/>
          <p:nvPr/>
        </p:nvSpPr>
        <p:spPr>
          <a:xfrm>
            <a:off x="5905690" y="97335"/>
            <a:ext cx="1810470" cy="523220"/>
          </a:xfrm>
          <a:prstGeom prst="rect">
            <a:avLst/>
          </a:prstGeom>
          <a:solidFill>
            <a:srgbClr val="F1F1F1"/>
          </a:solid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文章 </a:t>
            </a:r>
            <a:r>
              <a:rPr lang="en-US" altLang="zh-CN" sz="2800" dirty="0" smtClean="0">
                <a:solidFill>
                  <a:srgbClr val="FF0000"/>
                </a:solidFill>
                <a:latin typeface="微软雅黑" panose="020B0503020204020204" pitchFamily="34" charset="-122"/>
                <a:ea typeface="微软雅黑" panose="020B0503020204020204" pitchFamily="34" charset="-122"/>
              </a:rPr>
              <a:t>3</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20" name="TextBox 76"/>
          <p:cNvSpPr txBox="1"/>
          <p:nvPr/>
        </p:nvSpPr>
        <p:spPr>
          <a:xfrm>
            <a:off x="10099490" y="3308997"/>
            <a:ext cx="1810470" cy="523220"/>
          </a:xfrm>
          <a:prstGeom prst="rect">
            <a:avLst/>
          </a:prstGeom>
          <a:solidFill>
            <a:srgbClr val="F1F1F1"/>
          </a:solid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文章 </a:t>
            </a:r>
            <a:r>
              <a:rPr lang="en-US" altLang="zh-CN" sz="2800" dirty="0" smtClean="0">
                <a:solidFill>
                  <a:srgbClr val="FF0000"/>
                </a:solidFill>
                <a:latin typeface="微软雅黑" panose="020B0503020204020204" pitchFamily="34" charset="-122"/>
                <a:ea typeface="微软雅黑" panose="020B0503020204020204" pitchFamily="34" charset="-122"/>
              </a:rPr>
              <a:t>4</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0966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545493" y="-179684"/>
            <a:ext cx="3196202" cy="7130016"/>
            <a:chOff x="8442118" y="-179684"/>
            <a:chExt cx="3196202" cy="7130016"/>
          </a:xfrm>
        </p:grpSpPr>
        <p:sp>
          <p:nvSpPr>
            <p:cNvPr id="5" name="Line 16"/>
            <p:cNvSpPr>
              <a:spLocks noChangeShapeType="1"/>
            </p:cNvSpPr>
            <p:nvPr/>
          </p:nvSpPr>
          <p:spPr bwMode="auto">
            <a:xfrm>
              <a:off x="8442118" y="0"/>
              <a:ext cx="1966175" cy="69503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6" name="Line 18"/>
            <p:cNvSpPr>
              <a:spLocks noChangeShapeType="1"/>
            </p:cNvSpPr>
            <p:nvPr/>
          </p:nvSpPr>
          <p:spPr bwMode="auto">
            <a:xfrm flipV="1">
              <a:off x="8442118" y="-179684"/>
              <a:ext cx="3196202" cy="703768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grpSp>
      <p:sp>
        <p:nvSpPr>
          <p:cNvPr id="7" name="Freeform 5"/>
          <p:cNvSpPr/>
          <p:nvPr/>
        </p:nvSpPr>
        <p:spPr bwMode="auto">
          <a:xfrm flipH="1" flipV="1">
            <a:off x="-2" y="254523"/>
            <a:ext cx="3054286" cy="660920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8" name="文本框 7"/>
          <p:cNvSpPr txBox="1"/>
          <p:nvPr/>
        </p:nvSpPr>
        <p:spPr>
          <a:xfrm>
            <a:off x="219307" y="2197894"/>
            <a:ext cx="1758399" cy="1231106"/>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rPr>
              <a:t>目录</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smtClean="0">
                <a:solidFill>
                  <a:schemeClr val="bg1"/>
                </a:solidFill>
                <a:latin typeface="微软雅黑" panose="020B0503020204020204" pitchFamily="34" charset="-122"/>
                <a:ea typeface="微软雅黑" panose="020B0503020204020204" pitchFamily="34" charset="-122"/>
              </a:rPr>
              <a:t>CONTENT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椭圆 1"/>
          <p:cNvSpPr>
            <a:spLocks noChangeArrowheads="1"/>
          </p:cNvSpPr>
          <p:nvPr/>
        </p:nvSpPr>
        <p:spPr bwMode="auto">
          <a:xfrm>
            <a:off x="5969348" y="300819"/>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0" name="TextBox 32"/>
          <p:cNvSpPr txBox="1">
            <a:spLocks noChangeArrowheads="1"/>
          </p:cNvSpPr>
          <p:nvPr/>
        </p:nvSpPr>
        <p:spPr bwMode="auto">
          <a:xfrm>
            <a:off x="6032541" y="378994"/>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11" name="矩形 10"/>
          <p:cNvSpPr/>
          <p:nvPr/>
        </p:nvSpPr>
        <p:spPr>
          <a:xfrm>
            <a:off x="6868788" y="772629"/>
            <a:ext cx="2518638"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6877413" y="254523"/>
            <a:ext cx="2510013"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工作原理</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13" name="椭圆 1"/>
          <p:cNvSpPr>
            <a:spLocks noChangeArrowheads="1"/>
          </p:cNvSpPr>
          <p:nvPr/>
        </p:nvSpPr>
        <p:spPr bwMode="auto">
          <a:xfrm>
            <a:off x="5969348" y="1545284"/>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4" name="TextBox 32"/>
          <p:cNvSpPr txBox="1">
            <a:spLocks noChangeArrowheads="1"/>
          </p:cNvSpPr>
          <p:nvPr/>
        </p:nvSpPr>
        <p:spPr bwMode="auto">
          <a:xfrm>
            <a:off x="6032541" y="162345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5" name="矩形 14"/>
          <p:cNvSpPr/>
          <p:nvPr/>
        </p:nvSpPr>
        <p:spPr>
          <a:xfrm>
            <a:off x="6877414" y="1999842"/>
            <a:ext cx="1800493"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倒排索引算法的介绍</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6" name="TextBox 76"/>
          <p:cNvSpPr txBox="1"/>
          <p:nvPr/>
        </p:nvSpPr>
        <p:spPr>
          <a:xfrm>
            <a:off x="6877413" y="1498988"/>
            <a:ext cx="2897077"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倒排索引</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17" name="椭圆 1"/>
          <p:cNvSpPr>
            <a:spLocks noChangeArrowheads="1"/>
          </p:cNvSpPr>
          <p:nvPr/>
        </p:nvSpPr>
        <p:spPr bwMode="auto">
          <a:xfrm>
            <a:off x="5969348" y="2792646"/>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8" name="TextBox 32"/>
          <p:cNvSpPr txBox="1">
            <a:spLocks noChangeArrowheads="1"/>
          </p:cNvSpPr>
          <p:nvPr/>
        </p:nvSpPr>
        <p:spPr bwMode="auto">
          <a:xfrm>
            <a:off x="6032541" y="2870821"/>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19" name="矩形 18"/>
          <p:cNvSpPr/>
          <p:nvPr/>
        </p:nvSpPr>
        <p:spPr>
          <a:xfrm>
            <a:off x="6877414" y="3247204"/>
            <a:ext cx="2946640"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全文检索引擎工具包</a:t>
            </a:r>
            <a:r>
              <a:rPr lang="en-US" altLang="zh-CN" sz="1400" dirty="0" err="1" smtClean="0">
                <a:solidFill>
                  <a:srgbClr val="002B41"/>
                </a:solidFill>
                <a:latin typeface="微软雅黑" panose="020B0503020204020204" pitchFamily="34" charset="-122"/>
                <a:ea typeface="微软雅黑" panose="020B0503020204020204" pitchFamily="34" charset="-122"/>
              </a:rPr>
              <a:t>Lucene</a:t>
            </a:r>
            <a:r>
              <a:rPr lang="zh-CN" altLang="en-US" sz="1400" dirty="0" smtClean="0">
                <a:solidFill>
                  <a:srgbClr val="002B41"/>
                </a:solidFill>
                <a:latin typeface="微软雅黑" panose="020B0503020204020204" pitchFamily="34" charset="-122"/>
                <a:ea typeface="微软雅黑" panose="020B0503020204020204" pitchFamily="34" charset="-122"/>
              </a:rPr>
              <a:t>的使用</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0" name="TextBox 76"/>
          <p:cNvSpPr txBox="1"/>
          <p:nvPr/>
        </p:nvSpPr>
        <p:spPr>
          <a:xfrm>
            <a:off x="6877413" y="2746350"/>
            <a:ext cx="2897077" cy="523220"/>
          </a:xfrm>
          <a:prstGeom prst="rect">
            <a:avLst/>
          </a:prstGeom>
          <a:solidFill>
            <a:srgbClr val="F1F1F1"/>
          </a:solidFill>
        </p:spPr>
        <p:txBody>
          <a:bodyPr wrap="square" rtlCol="0">
            <a:spAutoFit/>
          </a:bodyPr>
          <a:lstStyle/>
          <a:p>
            <a:r>
              <a:rPr lang="en-US" altLang="zh-CN" sz="2800" dirty="0" err="1" smtClean="0">
                <a:solidFill>
                  <a:srgbClr val="002B41"/>
                </a:solidFill>
                <a:latin typeface="微软雅黑" panose="020B0503020204020204" pitchFamily="34" charset="-122"/>
                <a:ea typeface="微软雅黑" panose="020B0503020204020204" pitchFamily="34" charset="-122"/>
              </a:rPr>
              <a:t>Lucene</a:t>
            </a:r>
            <a:r>
              <a:rPr lang="zh-CN" altLang="en-US" sz="2800" dirty="0" smtClean="0">
                <a:solidFill>
                  <a:srgbClr val="002B41"/>
                </a:solidFill>
                <a:latin typeface="微软雅黑" panose="020B0503020204020204" pitchFamily="34" charset="-122"/>
                <a:ea typeface="微软雅黑" panose="020B0503020204020204" pitchFamily="34" charset="-122"/>
              </a:rPr>
              <a:t>的使用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21" name="椭圆 1"/>
          <p:cNvSpPr>
            <a:spLocks noChangeArrowheads="1"/>
          </p:cNvSpPr>
          <p:nvPr/>
        </p:nvSpPr>
        <p:spPr bwMode="auto">
          <a:xfrm>
            <a:off x="5969348" y="4032938"/>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22" name="TextBox 32"/>
          <p:cNvSpPr txBox="1">
            <a:spLocks noChangeArrowheads="1"/>
          </p:cNvSpPr>
          <p:nvPr/>
        </p:nvSpPr>
        <p:spPr bwMode="auto">
          <a:xfrm>
            <a:off x="6032541" y="411111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04</a:t>
            </a:r>
            <a:endParaRPr lang="zh-CN" altLang="en-US" sz="3200" dirty="0">
              <a:solidFill>
                <a:schemeClr val="bg1"/>
              </a:solidFill>
              <a:ea typeface="微软雅黑" panose="020B0503020204020204" pitchFamily="34" charset="-122"/>
            </a:endParaRPr>
          </a:p>
        </p:txBody>
      </p:sp>
      <p:sp>
        <p:nvSpPr>
          <p:cNvPr id="23" name="矩形 22"/>
          <p:cNvSpPr/>
          <p:nvPr/>
        </p:nvSpPr>
        <p:spPr>
          <a:xfrm>
            <a:off x="6877414" y="4496122"/>
            <a:ext cx="2964594" cy="307777"/>
          </a:xfrm>
          <a:prstGeom prst="rect">
            <a:avLst/>
          </a:prstGeom>
        </p:spPr>
        <p:txBody>
          <a:bodyPr wrap="none">
            <a:spAutoFit/>
          </a:bodyPr>
          <a:lstStyle/>
          <a:p>
            <a:pPr>
              <a:spcBef>
                <a:spcPct val="0"/>
              </a:spcBef>
            </a:pPr>
            <a:r>
              <a:rPr lang="en-US" altLang="zh-CN" sz="1400" dirty="0" smtClean="0">
                <a:solidFill>
                  <a:srgbClr val="002B41"/>
                </a:solidFill>
                <a:latin typeface="微软雅黑" panose="020B0503020204020204" pitchFamily="34" charset="-122"/>
                <a:ea typeface="微软雅黑" panose="020B0503020204020204" pitchFamily="34" charset="-122"/>
              </a:rPr>
              <a:t>Talk is cheap. Show me the code</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4" name="TextBox 76"/>
          <p:cNvSpPr txBox="1"/>
          <p:nvPr/>
        </p:nvSpPr>
        <p:spPr>
          <a:xfrm>
            <a:off x="6877413" y="3986642"/>
            <a:ext cx="3422527" cy="523220"/>
          </a:xfrm>
          <a:prstGeom prst="rect">
            <a:avLst/>
          </a:prstGeom>
          <a:solidFill>
            <a:srgbClr val="F1F1F1"/>
          </a:solid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搜索引擎的简单应用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29" name="椭圆 1"/>
          <p:cNvSpPr>
            <a:spLocks noChangeArrowheads="1"/>
          </p:cNvSpPr>
          <p:nvPr/>
        </p:nvSpPr>
        <p:spPr bwMode="auto">
          <a:xfrm>
            <a:off x="5969348" y="5148759"/>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30" name="TextBox 32"/>
          <p:cNvSpPr txBox="1">
            <a:spLocks noChangeArrowheads="1"/>
          </p:cNvSpPr>
          <p:nvPr/>
        </p:nvSpPr>
        <p:spPr bwMode="auto">
          <a:xfrm>
            <a:off x="6032541" y="5261438"/>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smtClean="0">
                <a:solidFill>
                  <a:schemeClr val="bg1"/>
                </a:solidFill>
                <a:ea typeface="微软雅黑" panose="020B0503020204020204" pitchFamily="34" charset="-122"/>
              </a:rPr>
              <a:t>05</a:t>
            </a:r>
            <a:endParaRPr lang="zh-CN" altLang="en-US" sz="3200" dirty="0">
              <a:solidFill>
                <a:schemeClr val="bg1"/>
              </a:solidFill>
              <a:ea typeface="微软雅黑" panose="020B0503020204020204" pitchFamily="34" charset="-122"/>
            </a:endParaRPr>
          </a:p>
        </p:txBody>
      </p:sp>
      <p:sp>
        <p:nvSpPr>
          <p:cNvPr id="31" name="矩形 30"/>
          <p:cNvSpPr/>
          <p:nvPr/>
        </p:nvSpPr>
        <p:spPr>
          <a:xfrm>
            <a:off x="6860162" y="5637821"/>
            <a:ext cx="2953694" cy="307777"/>
          </a:xfrm>
          <a:prstGeom prst="rect">
            <a:avLst/>
          </a:prstGeom>
        </p:spPr>
        <p:txBody>
          <a:bodyPr wrap="none">
            <a:spAutoFit/>
          </a:bodyPr>
          <a:lstStyle/>
          <a:p>
            <a:pPr>
              <a:spcBef>
                <a:spcPct val="0"/>
              </a:spcBef>
            </a:pPr>
            <a:r>
              <a:rPr lang="zh-CN" altLang="en-US" sz="1400" dirty="0" smtClean="0">
                <a:solidFill>
                  <a:srgbClr val="002B41"/>
                </a:solidFill>
                <a:latin typeface="微软雅黑" panose="020B0503020204020204" pitchFamily="34" charset="-122"/>
                <a:ea typeface="微软雅黑" panose="020B0503020204020204" pitchFamily="34" charset="-122"/>
              </a:rPr>
              <a:t>基于</a:t>
            </a:r>
            <a:r>
              <a:rPr lang="en-US" altLang="zh-CN" sz="1400" dirty="0" err="1" smtClean="0">
                <a:solidFill>
                  <a:srgbClr val="002B41"/>
                </a:solidFill>
                <a:latin typeface="微软雅黑" panose="020B0503020204020204" pitchFamily="34" charset="-122"/>
                <a:ea typeface="微软雅黑" panose="020B0503020204020204" pitchFamily="34" charset="-122"/>
              </a:rPr>
              <a:t>Lucene</a:t>
            </a:r>
            <a:r>
              <a:rPr lang="zh-CN" altLang="en-US" sz="1400" dirty="0" smtClean="0">
                <a:solidFill>
                  <a:srgbClr val="002B41"/>
                </a:solidFill>
                <a:latin typeface="微软雅黑" panose="020B0503020204020204" pitchFamily="34" charset="-122"/>
                <a:ea typeface="微软雅黑" panose="020B0503020204020204" pitchFamily="34" charset="-122"/>
              </a:rPr>
              <a:t>的</a:t>
            </a:r>
            <a:r>
              <a:rPr lang="en-US" altLang="zh-CN" sz="1400" dirty="0" err="1" smtClean="0">
                <a:solidFill>
                  <a:srgbClr val="002B41"/>
                </a:solidFill>
                <a:latin typeface="微软雅黑" panose="020B0503020204020204" pitchFamily="34" charset="-122"/>
                <a:ea typeface="微软雅黑" panose="020B0503020204020204" pitchFamily="34" charset="-122"/>
              </a:rPr>
              <a:t>Solr</a:t>
            </a:r>
            <a:r>
              <a:rPr lang="zh-CN" altLang="en-US" sz="1400" dirty="0" smtClean="0">
                <a:solidFill>
                  <a:srgbClr val="002B41"/>
                </a:solidFill>
                <a:latin typeface="微软雅黑" panose="020B0503020204020204" pitchFamily="34" charset="-122"/>
                <a:ea typeface="微软雅黑" panose="020B0503020204020204" pitchFamily="34" charset="-122"/>
              </a:rPr>
              <a:t>和</a:t>
            </a:r>
            <a:r>
              <a:rPr lang="en-US" altLang="zh-CN" sz="1400" dirty="0" err="1" smtClean="0">
                <a:solidFill>
                  <a:srgbClr val="002B41"/>
                </a:solidFill>
                <a:latin typeface="微软雅黑" panose="020B0503020204020204" pitchFamily="34" charset="-122"/>
                <a:ea typeface="微软雅黑" panose="020B0503020204020204" pitchFamily="34" charset="-122"/>
              </a:rPr>
              <a:t>ElasticSearch</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32" name="TextBox 76"/>
          <p:cNvSpPr txBox="1"/>
          <p:nvPr/>
        </p:nvSpPr>
        <p:spPr>
          <a:xfrm>
            <a:off x="6877413" y="5136967"/>
            <a:ext cx="2897077" cy="523220"/>
          </a:xfrm>
          <a:prstGeom prst="rect">
            <a:avLst/>
          </a:prstGeom>
          <a:solidFill>
            <a:srgbClr val="F1F1F1"/>
          </a:solid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常用</a:t>
            </a:r>
            <a:r>
              <a:rPr lang="zh-CN" altLang="en-US" sz="2800" dirty="0" smtClean="0">
                <a:solidFill>
                  <a:srgbClr val="002B41"/>
                </a:solidFill>
                <a:latin typeface="微软雅黑" panose="020B0503020204020204" pitchFamily="34" charset="-122"/>
                <a:ea typeface="微软雅黑" panose="020B0503020204020204" pitchFamily="34" charset="-122"/>
              </a:rPr>
              <a:t>搜索服务器</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0499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3518912"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文本框 14"/>
          <p:cNvSpPr txBox="1"/>
          <p:nvPr/>
        </p:nvSpPr>
        <p:spPr>
          <a:xfrm>
            <a:off x="535934" y="1838668"/>
            <a:ext cx="4350636" cy="121264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dirty="0" smtClean="0">
                <a:solidFill>
                  <a:srgbClr val="002B41"/>
                </a:solidFill>
                <a:latin typeface="微软雅黑" panose="020B0503020204020204" pitchFamily="34" charset="-122"/>
                <a:ea typeface="微软雅黑" panose="020B0503020204020204" pitchFamily="34" charset="-122"/>
              </a:rPr>
              <a:t>搜索引擎（</a:t>
            </a:r>
            <a:r>
              <a:rPr lang="en-US" altLang="zh-CN" sz="1400" dirty="0" smtClean="0">
                <a:solidFill>
                  <a:srgbClr val="002B41"/>
                </a:solidFill>
                <a:latin typeface="微软雅黑" panose="020B0503020204020204" pitchFamily="34" charset="-122"/>
                <a:ea typeface="微软雅黑" panose="020B0503020204020204" pitchFamily="34" charset="-122"/>
              </a:rPr>
              <a:t>Search Engine</a:t>
            </a:r>
            <a:r>
              <a:rPr lang="zh-CN" altLang="en-US" sz="1400" dirty="0" smtClean="0">
                <a:solidFill>
                  <a:srgbClr val="002B41"/>
                </a:solidFill>
                <a:latin typeface="微软雅黑" panose="020B0503020204020204" pitchFamily="34" charset="-122"/>
                <a:ea typeface="微软雅黑" panose="020B0503020204020204" pitchFamily="34" charset="-122"/>
              </a:rPr>
              <a:t>）是指根据一定的策略、运用特定的计算机程序从互联网上搜集信息，在对信息进行组织和处理后，为用户提供检索服务，将用户检索相关的信息展示给用户的系统</a:t>
            </a:r>
            <a:r>
              <a:rPr lang="zh-CN" altLang="en-US" sz="1400" dirty="0" smtClean="0">
                <a:solidFill>
                  <a:srgbClr val="002B41"/>
                </a:solidFill>
                <a:latin typeface="微软雅黑" panose="020B0503020204020204" pitchFamily="34" charset="-122"/>
                <a:ea typeface="微软雅黑" panose="020B0503020204020204" pitchFamily="34" charset="-122"/>
              </a:rPr>
              <a:t>。</a:t>
            </a:r>
            <a:endParaRPr lang="zh-CN" altLang="en-US" sz="1400" dirty="0" smtClean="0">
              <a:solidFill>
                <a:srgbClr val="002B41"/>
              </a:solidFill>
              <a:latin typeface="微软雅黑" panose="020B0503020204020204" pitchFamily="34" charset="-122"/>
              <a:ea typeface="微软雅黑" panose="020B0503020204020204" pitchFamily="34" charset="-122"/>
            </a:endParaRPr>
          </a:p>
        </p:txBody>
      </p:sp>
      <p:sp>
        <p:nvSpPr>
          <p:cNvPr id="16" name="TextBox 76"/>
          <p:cNvSpPr txBox="1"/>
          <p:nvPr/>
        </p:nvSpPr>
        <p:spPr>
          <a:xfrm>
            <a:off x="535934" y="1057092"/>
            <a:ext cx="3039370"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搜索引擎的定义</a:t>
            </a:r>
            <a:endParaRPr lang="zh-CN" altLang="en-US" sz="2800" dirty="0">
              <a:solidFill>
                <a:srgbClr val="002B4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a:stretch>
            <a:fillRect/>
          </a:stretch>
        </p:blipFill>
        <p:spPr>
          <a:xfrm>
            <a:off x="6441754" y="818866"/>
            <a:ext cx="3580352" cy="1796944"/>
          </a:xfrm>
          <a:prstGeom prst="rect">
            <a:avLst/>
          </a:prstGeom>
          <a:ln>
            <a:solidFill>
              <a:schemeClr val="accent1"/>
            </a:solidFill>
          </a:ln>
          <a:effectLst>
            <a:softEdge rad="0"/>
          </a:effectLst>
        </p:spPr>
      </p:pic>
      <p:pic>
        <p:nvPicPr>
          <p:cNvPr id="18" name="图片 17"/>
          <p:cNvPicPr>
            <a:picLocks noChangeAspect="1"/>
          </p:cNvPicPr>
          <p:nvPr/>
        </p:nvPicPr>
        <p:blipFill>
          <a:blip r:embed="rId4"/>
          <a:stretch>
            <a:fillRect/>
          </a:stretch>
        </p:blipFill>
        <p:spPr>
          <a:xfrm>
            <a:off x="8405666" y="2494712"/>
            <a:ext cx="3395018" cy="1949570"/>
          </a:xfrm>
          <a:prstGeom prst="rect">
            <a:avLst/>
          </a:prstGeom>
          <a:ln>
            <a:solidFill>
              <a:schemeClr val="accent1"/>
            </a:solidFill>
          </a:ln>
        </p:spPr>
      </p:pic>
      <p:pic>
        <p:nvPicPr>
          <p:cNvPr id="19" name="图片 18"/>
          <p:cNvPicPr>
            <a:picLocks noChangeAspect="1"/>
          </p:cNvPicPr>
          <p:nvPr/>
        </p:nvPicPr>
        <p:blipFill>
          <a:blip r:embed="rId5"/>
          <a:stretch>
            <a:fillRect/>
          </a:stretch>
        </p:blipFill>
        <p:spPr>
          <a:xfrm>
            <a:off x="5929690" y="4010410"/>
            <a:ext cx="3614625" cy="1882443"/>
          </a:xfrm>
          <a:prstGeom prst="rect">
            <a:avLst/>
          </a:prstGeom>
          <a:ln>
            <a:solidFill>
              <a:schemeClr val="accent1"/>
            </a:solidFill>
          </a:ln>
        </p:spPr>
      </p:pic>
      <p:sp>
        <p:nvSpPr>
          <p:cNvPr id="20" name="文本框 19"/>
          <p:cNvSpPr txBox="1"/>
          <p:nvPr/>
        </p:nvSpPr>
        <p:spPr>
          <a:xfrm>
            <a:off x="384108" y="4493620"/>
            <a:ext cx="5216398" cy="646331"/>
          </a:xfrm>
          <a:prstGeom prst="rect">
            <a:avLst/>
          </a:prstGeom>
          <a:noFill/>
          <a:ln>
            <a:solidFill>
              <a:schemeClr val="accent1"/>
            </a:solidFill>
          </a:ln>
        </p:spPr>
        <p:txBody>
          <a:bodyPr wrap="square" rtlCol="0">
            <a:spAutoFit/>
          </a:bodyPr>
          <a:lstStyle/>
          <a:p>
            <a:r>
              <a:rPr lang="zh-CN" altLang="en-US" dirty="0">
                <a:solidFill>
                  <a:srgbClr val="002B41"/>
                </a:solidFill>
                <a:latin typeface="微软雅黑" panose="020B0503020204020204" pitchFamily="34" charset="-122"/>
                <a:ea typeface="微软雅黑" panose="020B0503020204020204" pitchFamily="34" charset="-122"/>
              </a:rPr>
              <a:t>搜索引</a:t>
            </a:r>
            <a:r>
              <a:rPr lang="zh-CN" altLang="en-US" dirty="0" smtClean="0">
                <a:solidFill>
                  <a:srgbClr val="002B41"/>
                </a:solidFill>
                <a:latin typeface="微软雅黑" panose="020B0503020204020204" pitchFamily="34" charset="-122"/>
                <a:ea typeface="微软雅黑" panose="020B0503020204020204" pitchFamily="34" charset="-122"/>
              </a:rPr>
              <a:t>擎就是把</a:t>
            </a:r>
            <a:r>
              <a:rPr lang="zh-CN" altLang="en-US" dirty="0">
                <a:solidFill>
                  <a:srgbClr val="002B41"/>
                </a:solidFill>
                <a:latin typeface="微软雅黑" panose="020B0503020204020204" pitchFamily="34" charset="-122"/>
                <a:ea typeface="微软雅黑" panose="020B0503020204020204" pitchFamily="34" charset="-122"/>
              </a:rPr>
              <a:t>计算机中存储的信息与用户的信息需求相匹配</a:t>
            </a:r>
            <a:r>
              <a:rPr lang="zh-CN" altLang="en-US" dirty="0" smtClean="0">
                <a:solidFill>
                  <a:srgbClr val="002B41"/>
                </a:solidFill>
                <a:latin typeface="微软雅黑" panose="020B0503020204020204" pitchFamily="34" charset="-122"/>
                <a:ea typeface="微软雅黑" panose="020B0503020204020204" pitchFamily="34" charset="-122"/>
              </a:rPr>
              <a:t>，并</a:t>
            </a:r>
            <a:r>
              <a:rPr lang="zh-CN" altLang="en-US" dirty="0">
                <a:solidFill>
                  <a:srgbClr val="002B41"/>
                </a:solidFill>
                <a:latin typeface="微软雅黑" panose="020B0503020204020204" pitchFamily="34" charset="-122"/>
                <a:ea typeface="微软雅黑" panose="020B0503020204020204" pitchFamily="34" charset="-122"/>
              </a:rPr>
              <a:t>把匹配的结果展示出来。</a:t>
            </a:r>
          </a:p>
        </p:txBody>
      </p:sp>
    </p:spTree>
    <p:extLst>
      <p:ext uri="{BB962C8B-B14F-4D97-AF65-F5344CB8AC3E}">
        <p14:creationId xmlns:p14="http://schemas.microsoft.com/office/powerpoint/2010/main" val="3236851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82759"/>
            <a:ext cx="3518912"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搜索引擎的基本工作原理介绍</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椭圆 12"/>
          <p:cNvSpPr/>
          <p:nvPr/>
        </p:nvSpPr>
        <p:spPr>
          <a:xfrm rot="2700000">
            <a:off x="4378802" y="2654529"/>
            <a:ext cx="3419578" cy="1548942"/>
          </a:xfrm>
          <a:prstGeom prst="ellipse">
            <a:avLst/>
          </a:prstGeom>
          <a:noFill/>
          <a:ln w="19050" cap="rnd">
            <a:solidFill>
              <a:srgbClr val="002B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002B41"/>
              </a:solidFill>
            </a:endParaRPr>
          </a:p>
        </p:txBody>
      </p:sp>
      <p:sp>
        <p:nvSpPr>
          <p:cNvPr id="14" name="椭圆 13"/>
          <p:cNvSpPr/>
          <p:nvPr/>
        </p:nvSpPr>
        <p:spPr>
          <a:xfrm rot="8100000">
            <a:off x="4375997" y="2651725"/>
            <a:ext cx="3419578" cy="1548942"/>
          </a:xfrm>
          <a:prstGeom prst="ellipse">
            <a:avLst/>
          </a:prstGeom>
          <a:noFill/>
          <a:ln w="19050" cap="rnd">
            <a:solidFill>
              <a:srgbClr val="002B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002B41"/>
              </a:solidFill>
            </a:endParaRPr>
          </a:p>
        </p:txBody>
      </p:sp>
      <p:sp>
        <p:nvSpPr>
          <p:cNvPr id="15" name="流程图: 决策 14"/>
          <p:cNvSpPr/>
          <p:nvPr/>
        </p:nvSpPr>
        <p:spPr>
          <a:xfrm>
            <a:off x="5339202" y="1432577"/>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流程图: 决策 15"/>
          <p:cNvSpPr/>
          <p:nvPr/>
        </p:nvSpPr>
        <p:spPr>
          <a:xfrm>
            <a:off x="6644859" y="2738234"/>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流程图: 决策 16"/>
          <p:cNvSpPr/>
          <p:nvPr/>
        </p:nvSpPr>
        <p:spPr>
          <a:xfrm>
            <a:off x="5383481" y="3999612"/>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流程图: 决策 17"/>
          <p:cNvSpPr/>
          <p:nvPr/>
        </p:nvSpPr>
        <p:spPr>
          <a:xfrm>
            <a:off x="4066961" y="2704819"/>
            <a:ext cx="1496604" cy="1496604"/>
          </a:xfrm>
          <a:prstGeom prst="flowChartDecision">
            <a:avLst/>
          </a:prstGeom>
          <a:solidFill>
            <a:srgbClr val="002B41"/>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TextBox 76"/>
          <p:cNvSpPr txBox="1"/>
          <p:nvPr/>
        </p:nvSpPr>
        <p:spPr>
          <a:xfrm>
            <a:off x="8141463" y="3085347"/>
            <a:ext cx="1733670" cy="400110"/>
          </a:xfrm>
          <a:prstGeom prst="rect">
            <a:avLst/>
          </a:prstGeom>
          <a:noFill/>
          <a:effectLst/>
        </p:spPr>
        <p:txBody>
          <a:bodyPr wrap="square" rtlCol="0">
            <a:spAutoFit/>
          </a:bodyPr>
          <a:lstStyle/>
          <a:p>
            <a:r>
              <a:rPr lang="zh-CN" altLang="en-US" sz="2000" b="1" dirty="0" smtClean="0">
                <a:solidFill>
                  <a:srgbClr val="002B41"/>
                </a:solidFill>
                <a:latin typeface="微软雅黑" panose="020B0503020204020204" pitchFamily="34" charset="-122"/>
                <a:ea typeface="微软雅黑" panose="020B0503020204020204" pitchFamily="34" charset="-122"/>
              </a:rPr>
              <a:t>建立索引</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141463" y="3485457"/>
            <a:ext cx="3084393" cy="652486"/>
          </a:xfrm>
          <a:prstGeom prst="rect">
            <a:avLst/>
          </a:prstGeom>
          <a:noFill/>
          <a:effectLst/>
        </p:spPr>
        <p:txBody>
          <a:bodyPr wrap="square" rtlCol="0">
            <a:spAutoFit/>
          </a:bodyPr>
          <a:lstStyle/>
          <a:p>
            <a:pP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对文档进行解析和处理，存储索引和文档。</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6" name="TextBox 76"/>
          <p:cNvSpPr txBox="1"/>
          <p:nvPr/>
        </p:nvSpPr>
        <p:spPr>
          <a:xfrm>
            <a:off x="6880085" y="838372"/>
            <a:ext cx="1733670" cy="400110"/>
          </a:xfrm>
          <a:prstGeom prst="rect">
            <a:avLst/>
          </a:prstGeom>
          <a:noFill/>
          <a:effectLst/>
        </p:spPr>
        <p:txBody>
          <a:bodyPr wrap="square" rtlCol="0">
            <a:spAutoFit/>
          </a:bodyPr>
          <a:lstStyle/>
          <a:p>
            <a:r>
              <a:rPr lang="zh-CN" altLang="en-US" sz="2000" b="1" dirty="0" smtClean="0">
                <a:solidFill>
                  <a:srgbClr val="002B41"/>
                </a:solidFill>
                <a:latin typeface="微软雅黑" panose="020B0503020204020204" pitchFamily="34" charset="-122"/>
                <a:ea typeface="微软雅黑" panose="020B0503020204020204" pitchFamily="34" charset="-122"/>
              </a:rPr>
              <a:t>网络爬虫</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931152" y="1238482"/>
            <a:ext cx="4270248" cy="652486"/>
          </a:xfrm>
          <a:prstGeom prst="rect">
            <a:avLst/>
          </a:prstGeom>
          <a:noFill/>
          <a:effectLst/>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模</a:t>
            </a:r>
            <a:r>
              <a:rPr lang="zh-CN" altLang="en-US" sz="1400" dirty="0" smtClean="0">
                <a:solidFill>
                  <a:srgbClr val="002B41"/>
                </a:solidFill>
                <a:latin typeface="微软雅黑" panose="020B0503020204020204" pitchFamily="34" charset="-122"/>
                <a:ea typeface="微软雅黑" panose="020B0503020204020204" pitchFamily="34" charset="-122"/>
              </a:rPr>
              <a:t>拟用户行为从一个链接爬到另外一个链接，像蜘蛛在蜘蛛网上爬行一样。</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839882" y="5160899"/>
            <a:ext cx="1733670" cy="400110"/>
          </a:xfrm>
          <a:prstGeom prst="rect">
            <a:avLst/>
          </a:prstGeom>
          <a:noFill/>
          <a:effectLst/>
        </p:spPr>
        <p:txBody>
          <a:bodyPr wrap="square" rtlCol="0">
            <a:spAutoFit/>
          </a:bodyPr>
          <a:lstStyle/>
          <a:p>
            <a:pPr algn="r"/>
            <a:r>
              <a:rPr lang="zh-CN" altLang="en-US" sz="2000" b="1" dirty="0" smtClean="0">
                <a:solidFill>
                  <a:srgbClr val="002B41"/>
                </a:solidFill>
                <a:latin typeface="微软雅黑" panose="020B0503020204020204" pitchFamily="34" charset="-122"/>
                <a:ea typeface="微软雅黑" panose="020B0503020204020204" pitchFamily="34" charset="-122"/>
              </a:rPr>
              <a:t>用户搜索</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489159" y="5561009"/>
            <a:ext cx="3084393" cy="372410"/>
          </a:xfrm>
          <a:prstGeom prst="rect">
            <a:avLst/>
          </a:prstGeom>
          <a:noFill/>
          <a:effectLst/>
        </p:spPr>
        <p:txBody>
          <a:bodyPr wrap="square" rtlCol="0">
            <a:spAutoFit/>
          </a:bodyPr>
          <a:lstStyle/>
          <a:p>
            <a:pPr algn="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用户输入信息去匹配搜索</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30" name="TextBox 76"/>
          <p:cNvSpPr txBox="1"/>
          <p:nvPr/>
        </p:nvSpPr>
        <p:spPr>
          <a:xfrm>
            <a:off x="2455695" y="2304709"/>
            <a:ext cx="1733670" cy="400110"/>
          </a:xfrm>
          <a:prstGeom prst="rect">
            <a:avLst/>
          </a:prstGeom>
          <a:noFill/>
          <a:effectLst/>
        </p:spPr>
        <p:txBody>
          <a:bodyPr wrap="square" rtlCol="0">
            <a:spAutoFit/>
          </a:bodyPr>
          <a:lstStyle/>
          <a:p>
            <a:pPr algn="r"/>
            <a:r>
              <a:rPr lang="zh-CN" altLang="en-US" sz="2000" b="1" dirty="0" smtClean="0">
                <a:solidFill>
                  <a:srgbClr val="002B41"/>
                </a:solidFill>
                <a:latin typeface="微软雅黑" panose="020B0503020204020204" pitchFamily="34" charset="-122"/>
                <a:ea typeface="微软雅黑" panose="020B0503020204020204" pitchFamily="34" charset="-122"/>
              </a:rPr>
              <a:t>排序</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814398" y="2704819"/>
            <a:ext cx="2374968" cy="652486"/>
          </a:xfrm>
          <a:prstGeom prst="rect">
            <a:avLst/>
          </a:prstGeom>
          <a:noFill/>
          <a:effectLst/>
        </p:spPr>
        <p:txBody>
          <a:bodyPr wrap="square" rtlCol="0">
            <a:spAutoFit/>
          </a:bodyPr>
          <a:lstStyle/>
          <a:p>
            <a:pPr algn="r">
              <a:lnSpc>
                <a:spcPct val="130000"/>
              </a:lnSpc>
            </a:pPr>
            <a:r>
              <a:rPr lang="zh-CN" altLang="en-US" sz="1400" dirty="0" smtClean="0">
                <a:solidFill>
                  <a:srgbClr val="002B41"/>
                </a:solidFill>
                <a:latin typeface="微软雅黑" panose="020B0503020204020204" pitchFamily="34" charset="-122"/>
                <a:ea typeface="微软雅黑" panose="020B0503020204020204" pitchFamily="34" charset="-122"/>
              </a:rPr>
              <a:t>对搜索结果计算相关性，并进行排序，最终展现给用户</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94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1210588"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倒排索引</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矩形 5"/>
          <p:cNvSpPr/>
          <p:nvPr/>
        </p:nvSpPr>
        <p:spPr>
          <a:xfrm>
            <a:off x="409433" y="1350897"/>
            <a:ext cx="11297311" cy="1508105"/>
          </a:xfrm>
          <a:prstGeom prst="rect">
            <a:avLst/>
          </a:prstGeom>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倒排索引</a:t>
            </a:r>
            <a:r>
              <a:rPr lang="zh-CN" altLang="en-US" sz="2400" dirty="0">
                <a:solidFill>
                  <a:srgbClr val="002B41"/>
                </a:solidFill>
                <a:latin typeface="微软雅黑" panose="020B0503020204020204" pitchFamily="34" charset="-122"/>
                <a:ea typeface="微软雅黑" panose="020B0503020204020204" pitchFamily="34" charset="-122"/>
              </a:rPr>
              <a:t>（</a:t>
            </a:r>
            <a:r>
              <a:rPr lang="en-US" altLang="zh-CN" sz="2400" dirty="0">
                <a:solidFill>
                  <a:srgbClr val="002B41"/>
                </a:solidFill>
                <a:latin typeface="微软雅黑" panose="020B0503020204020204" pitchFamily="34" charset="-122"/>
                <a:ea typeface="微软雅黑" panose="020B0503020204020204" pitchFamily="34" charset="-122"/>
              </a:rPr>
              <a:t>Inverted index</a:t>
            </a:r>
            <a:r>
              <a:rPr lang="zh-CN" altLang="en-US" sz="2400" dirty="0">
                <a:solidFill>
                  <a:srgbClr val="002B41"/>
                </a:solidFill>
                <a:latin typeface="微软雅黑" panose="020B0503020204020204" pitchFamily="34" charset="-122"/>
                <a:ea typeface="微软雅黑" panose="020B0503020204020204" pitchFamily="34" charset="-122"/>
              </a:rPr>
              <a:t>），也常被称为反向索引、置入档案或反向档案，是一种索引方法，被用来存储在全文搜索下某个单词在一个文档或者一组文档中的存储位置的映射。它是文档检索系统中最常用的数据结构</a:t>
            </a:r>
            <a:r>
              <a:rPr lang="zh-CN" altLang="en-US" sz="2400" dirty="0" smtClean="0">
                <a:solidFill>
                  <a:srgbClr val="002B41"/>
                </a:solidFill>
                <a:latin typeface="微软雅黑" panose="020B0503020204020204" pitchFamily="34" charset="-122"/>
                <a:ea typeface="微软雅黑" panose="020B0503020204020204" pitchFamily="34" charset="-122"/>
              </a:rPr>
              <a:t>。</a:t>
            </a:r>
            <a:endParaRPr lang="en-US" altLang="zh-CN" sz="2400" dirty="0" smtClean="0">
              <a:solidFill>
                <a:srgbClr val="002B41"/>
              </a:solidFill>
              <a:latin typeface="微软雅黑" panose="020B0503020204020204" pitchFamily="34" charset="-122"/>
              <a:ea typeface="微软雅黑" panose="020B0503020204020204" pitchFamily="34" charset="-122"/>
            </a:endParaRPr>
          </a:p>
          <a:p>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12" name="矩形 11"/>
          <p:cNvSpPr/>
          <p:nvPr/>
        </p:nvSpPr>
        <p:spPr>
          <a:xfrm>
            <a:off x="443584" y="3521715"/>
            <a:ext cx="11297311" cy="461665"/>
          </a:xfrm>
          <a:prstGeom prst="rect">
            <a:avLst/>
          </a:prstGeom>
        </p:spPr>
        <p:txBody>
          <a:bodyPr wrap="square">
            <a:spAutoFit/>
          </a:bodyPr>
          <a:lstStyle/>
          <a:p>
            <a:r>
              <a:rPr lang="zh-CN" altLang="en-US" sz="2400" dirty="0" smtClean="0">
                <a:solidFill>
                  <a:srgbClr val="002B41"/>
                </a:solidFill>
                <a:latin typeface="微软雅黑" panose="020B0503020204020204" pitchFamily="34" charset="-122"/>
                <a:ea typeface="微软雅黑" panose="020B0503020204020204" pitchFamily="34" charset="-122"/>
              </a:rPr>
              <a:t>数</a:t>
            </a:r>
            <a:r>
              <a:rPr lang="zh-CN" altLang="en-US" sz="2400" dirty="0">
                <a:solidFill>
                  <a:srgbClr val="002B41"/>
                </a:solidFill>
                <a:latin typeface="微软雅黑" panose="020B0503020204020204" pitchFamily="34" charset="-122"/>
                <a:ea typeface="微软雅黑" panose="020B0503020204020204" pitchFamily="34" charset="-122"/>
              </a:rPr>
              <a:t>据</a:t>
            </a:r>
            <a:r>
              <a:rPr lang="zh-CN" altLang="en-US" sz="2400" dirty="0" smtClean="0">
                <a:solidFill>
                  <a:srgbClr val="002B41"/>
                </a:solidFill>
                <a:latin typeface="微软雅黑" panose="020B0503020204020204" pitchFamily="34" charset="-122"/>
                <a:ea typeface="微软雅黑" panose="020B0503020204020204" pitchFamily="34" charset="-122"/>
              </a:rPr>
              <a:t>库索引中的</a:t>
            </a:r>
            <a:r>
              <a:rPr lang="en-US" altLang="zh-CN" sz="2400" dirty="0" smtClean="0">
                <a:solidFill>
                  <a:srgbClr val="FF0000"/>
                </a:solidFill>
                <a:latin typeface="微软雅黑" panose="020B0503020204020204" pitchFamily="34" charset="-122"/>
                <a:ea typeface="微软雅黑" panose="020B0503020204020204" pitchFamily="34" charset="-122"/>
              </a:rPr>
              <a:t>HASH</a:t>
            </a:r>
            <a:r>
              <a:rPr lang="zh-CN" altLang="en-US" sz="2400" dirty="0" smtClean="0">
                <a:solidFill>
                  <a:srgbClr val="FF0000"/>
                </a:solidFill>
                <a:latin typeface="微软雅黑" panose="020B0503020204020204" pitchFamily="34" charset="-122"/>
                <a:ea typeface="微软雅黑" panose="020B0503020204020204" pitchFamily="34" charset="-122"/>
              </a:rPr>
              <a:t>索引</a:t>
            </a:r>
            <a:r>
              <a:rPr lang="zh-CN" altLang="en-US" sz="2400" dirty="0" smtClean="0">
                <a:solidFill>
                  <a:srgbClr val="002B41"/>
                </a:solidFill>
                <a:latin typeface="微软雅黑" panose="020B0503020204020204" pitchFamily="34" charset="-122"/>
                <a:ea typeface="微软雅黑" panose="020B0503020204020204" pitchFamily="34" charset="-122"/>
              </a:rPr>
              <a:t>与</a:t>
            </a:r>
            <a:r>
              <a:rPr lang="en-US" altLang="zh-CN" sz="2400" dirty="0" smtClean="0">
                <a:solidFill>
                  <a:srgbClr val="FF0000"/>
                </a:solidFill>
                <a:latin typeface="微软雅黑" panose="020B0503020204020204" pitchFamily="34" charset="-122"/>
                <a:ea typeface="微软雅黑" panose="020B0503020204020204" pitchFamily="34" charset="-122"/>
              </a:rPr>
              <a:t>BTREE</a:t>
            </a:r>
            <a:r>
              <a:rPr lang="zh-CN" altLang="en-US" sz="2400" dirty="0" smtClean="0">
                <a:solidFill>
                  <a:srgbClr val="FF0000"/>
                </a:solidFill>
                <a:latin typeface="微软雅黑" panose="020B0503020204020204" pitchFamily="34" charset="-122"/>
                <a:ea typeface="微软雅黑" panose="020B0503020204020204" pitchFamily="34" charset="-122"/>
              </a:rPr>
              <a:t>索</a:t>
            </a:r>
            <a:r>
              <a:rPr lang="zh-CN" altLang="en-US" sz="2400" dirty="0" smtClean="0">
                <a:solidFill>
                  <a:srgbClr val="FF0000"/>
                </a:solidFill>
                <a:latin typeface="微软雅黑" panose="020B0503020204020204" pitchFamily="34" charset="-122"/>
                <a:ea typeface="微软雅黑" panose="020B0503020204020204" pitchFamily="34" charset="-122"/>
              </a:rPr>
              <a:t>引</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443584" y="4899583"/>
            <a:ext cx="11297311" cy="646331"/>
          </a:xfrm>
          <a:prstGeom prst="rect">
            <a:avLst/>
          </a:prstGeom>
        </p:spPr>
        <p:txBody>
          <a:bodyPr wrap="square">
            <a:spAutoFit/>
          </a:bodyPr>
          <a:lstStyle/>
          <a:p>
            <a:r>
              <a:rPr lang="zh-CN" altLang="en-US" sz="3600" dirty="0" smtClean="0">
                <a:solidFill>
                  <a:srgbClr val="002B41"/>
                </a:solidFill>
                <a:latin typeface="微软雅黑" panose="020B0503020204020204" pitchFamily="34" charset="-122"/>
                <a:ea typeface="微软雅黑" panose="020B0503020204020204" pitchFamily="34" charset="-122"/>
              </a:rPr>
              <a:t>简单模拟使用倒排索引算法建立索引的过程</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0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2236510" cy="400110"/>
          </a:xfrm>
          <a:prstGeom prst="rect">
            <a:avLst/>
          </a:prstGeom>
          <a:noFill/>
        </p:spPr>
        <p:txBody>
          <a:bodyPr wrap="none" rtlCol="0">
            <a:spAutoFit/>
          </a:bodyPr>
          <a:lstStyle/>
          <a:p>
            <a:pPr>
              <a:spcBef>
                <a:spcPct val="0"/>
              </a:spcBef>
            </a:pPr>
            <a:r>
              <a:rPr lang="zh-CN" altLang="en-US" sz="2000" dirty="0" smtClean="0">
                <a:solidFill>
                  <a:srgbClr val="002B41"/>
                </a:solidFill>
                <a:latin typeface="微软雅黑" panose="020B0503020204020204" pitchFamily="34" charset="-122"/>
                <a:ea typeface="微软雅黑" panose="020B0503020204020204" pitchFamily="34" charset="-122"/>
              </a:rPr>
              <a:t>倒排索</a:t>
            </a:r>
            <a:r>
              <a:rPr lang="zh-CN" altLang="en-US" sz="2000" dirty="0" smtClean="0">
                <a:solidFill>
                  <a:srgbClr val="002B41"/>
                </a:solidFill>
                <a:latin typeface="微软雅黑" panose="020B0503020204020204" pitchFamily="34" charset="-122"/>
                <a:ea typeface="微软雅黑" panose="020B0503020204020204" pitchFamily="34" charset="-122"/>
              </a:rPr>
              <a:t>引算法模拟</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2" y="1693263"/>
            <a:ext cx="8688848" cy="2092881"/>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周杰伦是一个歌手，也是一个演员。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周杰伦出生于台湾省。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豪是一个</a:t>
            </a: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篮球运动员，效力于亚特兰大老鹰队。</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林书豪很喜欢周杰伦创作的歌曲。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豪和周杰伦担任近期的</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篮球综艺节目。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3762655"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要被索引的文本</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914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2236510" cy="400110"/>
          </a:xfrm>
          <a:prstGeom prst="rect">
            <a:avLst/>
          </a:prstGeom>
          <a:noFill/>
        </p:spPr>
        <p:txBody>
          <a:bodyPr wrap="none" rtlCol="0">
            <a:spAutoFit/>
          </a:bodyPr>
          <a:lstStyle/>
          <a:p>
            <a:pPr>
              <a:spcBef>
                <a:spcPct val="0"/>
              </a:spcBef>
            </a:pPr>
            <a:r>
              <a:rPr lang="zh-CN" altLang="en-US" sz="2000" dirty="0">
                <a:solidFill>
                  <a:srgbClr val="002B41"/>
                </a:solidFill>
                <a:latin typeface="微软雅黑" panose="020B0503020204020204" pitchFamily="34" charset="-122"/>
                <a:ea typeface="微软雅黑" panose="020B0503020204020204" pitchFamily="34" charset="-122"/>
              </a:rPr>
              <a:t>倒排索引算法模拟</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文本框 4"/>
          <p:cNvSpPr txBox="1"/>
          <p:nvPr/>
        </p:nvSpPr>
        <p:spPr>
          <a:xfrm>
            <a:off x="409432" y="1693262"/>
            <a:ext cx="5176555"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周杰伦是一个歌手，也是一个演员。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周杰伦出生于台湾省。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豪是一个</a:t>
            </a: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篮球运动员，效力于亚特兰大老鹰队。</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林书豪喜欢周杰伦创作的歌曲。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豪和周杰伦担任近期的</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篮球综艺节目。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7" name="TextBox 76"/>
          <p:cNvSpPr txBox="1"/>
          <p:nvPr/>
        </p:nvSpPr>
        <p:spPr>
          <a:xfrm>
            <a:off x="443584" y="942154"/>
            <a:ext cx="5423062" cy="523220"/>
          </a:xfrm>
          <a:prstGeom prst="rect">
            <a:avLst/>
          </a:prstGeom>
          <a:no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分</a:t>
            </a:r>
            <a:r>
              <a:rPr lang="zh-CN" altLang="en-US" sz="2800" dirty="0" smtClean="0">
                <a:solidFill>
                  <a:srgbClr val="002B41"/>
                </a:solidFill>
                <a:latin typeface="微软雅黑" panose="020B0503020204020204" pitchFamily="34" charset="-122"/>
                <a:ea typeface="微软雅黑" panose="020B0503020204020204" pitchFamily="34" charset="-122"/>
              </a:rPr>
              <a:t>词、去除无关紧要的词</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866646" y="1693262"/>
            <a:ext cx="5176555"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歌手 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出生于 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  </a:t>
            </a:r>
            <a:r>
              <a:rPr lang="en-US" altLang="zh-CN" sz="2000" dirty="0" smtClean="0">
                <a:solidFill>
                  <a:srgbClr val="002B41"/>
                </a:solidFill>
                <a:latin typeface="微软雅黑" panose="020B0503020204020204" pitchFamily="34" charset="-122"/>
                <a:ea typeface="微软雅黑" panose="020B0503020204020204" pitchFamily="34" charset="-122"/>
              </a:rPr>
              <a:t>NBA </a:t>
            </a:r>
            <a:r>
              <a:rPr lang="zh-CN" altLang="en-US" sz="2000" dirty="0" smtClean="0">
                <a:solidFill>
                  <a:srgbClr val="002B41"/>
                </a:solidFill>
                <a:latin typeface="微软雅黑" panose="020B0503020204020204" pitchFamily="34" charset="-122"/>
                <a:ea typeface="微软雅黑" panose="020B0503020204020204" pitchFamily="34" charset="-122"/>
              </a:rPr>
              <a:t>篮球 运动员  效力 亚特兰大 老鹰队 </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 喜欢 周杰伦 创作 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 周杰伦 担任 近期</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这就是灌篮 篮球</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4843604" y="1955549"/>
            <a:ext cx="950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330166" y="2335794"/>
            <a:ext cx="2536480"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477345" y="2723584"/>
            <a:ext cx="432000"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454304" y="3558012"/>
            <a:ext cx="1484769" cy="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252292" y="3945802"/>
            <a:ext cx="686781" cy="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5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90867"/>
            <a:ext cx="2236510" cy="400110"/>
          </a:xfrm>
          <a:prstGeom prst="rect">
            <a:avLst/>
          </a:prstGeom>
          <a:noFill/>
        </p:spPr>
        <p:txBody>
          <a:bodyPr wrap="none" rtlCol="0">
            <a:spAutoFit/>
          </a:bodyPr>
          <a:lstStyle/>
          <a:p>
            <a:pPr>
              <a:spcBef>
                <a:spcPct val="0"/>
              </a:spcBef>
            </a:pPr>
            <a:r>
              <a:rPr lang="zh-CN" altLang="en-US" sz="2000" dirty="0">
                <a:solidFill>
                  <a:srgbClr val="002B41"/>
                </a:solidFill>
                <a:latin typeface="微软雅黑" panose="020B0503020204020204" pitchFamily="34" charset="-122"/>
                <a:ea typeface="微软雅黑" panose="020B0503020204020204" pitchFamily="34" charset="-122"/>
              </a:rPr>
              <a:t>倒排索引算法模拟</a:t>
            </a:r>
            <a:endParaRPr lang="en-US" altLang="zh-CN" sz="20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7" name="TextBox 76"/>
          <p:cNvSpPr txBox="1"/>
          <p:nvPr/>
        </p:nvSpPr>
        <p:spPr>
          <a:xfrm>
            <a:off x="443584" y="942154"/>
            <a:ext cx="3762655" cy="523220"/>
          </a:xfrm>
          <a:prstGeom prst="rect">
            <a:avLst/>
          </a:prstGeom>
          <a:noFill/>
        </p:spPr>
        <p:txBody>
          <a:bodyPr wrap="square" rtlCol="0">
            <a:spAutoFit/>
          </a:bodyPr>
          <a:lstStyle/>
          <a:p>
            <a:r>
              <a:rPr lang="zh-CN" altLang="en-US" sz="2800" dirty="0" smtClean="0">
                <a:solidFill>
                  <a:srgbClr val="002B41"/>
                </a:solidFill>
                <a:latin typeface="微软雅黑" panose="020B0503020204020204" pitchFamily="34" charset="-122"/>
                <a:ea typeface="微软雅黑" panose="020B0503020204020204" pitchFamily="34" charset="-122"/>
              </a:rPr>
              <a:t>几篇文章</a:t>
            </a:r>
            <a:endParaRPr lang="zh-CN" altLang="en-US" sz="2800" dirty="0">
              <a:solidFill>
                <a:srgbClr val="002B4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43585" y="1816551"/>
            <a:ext cx="4291378" cy="2893100"/>
          </a:xfrm>
          <a:prstGeom prst="rect">
            <a:avLst/>
          </a:prstGeom>
          <a:noFill/>
        </p:spPr>
        <p:txBody>
          <a:bodyPr wrap="square" rtlCol="0">
            <a:spAutoFit/>
          </a:bodyPr>
          <a:lstStyle/>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歌手 演员</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周杰伦 出生于 台湾省</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a:t>
            </a:r>
            <a:r>
              <a:rPr lang="zh-CN" altLang="en-US" sz="2000" dirty="0">
                <a:solidFill>
                  <a:srgbClr val="002B41"/>
                </a:solidFill>
                <a:latin typeface="微软雅黑" panose="020B0503020204020204" pitchFamily="34" charset="-122"/>
                <a:ea typeface="微软雅黑" panose="020B0503020204020204" pitchFamily="34" charset="-122"/>
              </a:rPr>
              <a:t>书</a:t>
            </a:r>
            <a:r>
              <a:rPr lang="zh-CN" altLang="en-US" sz="2000" dirty="0" smtClean="0">
                <a:solidFill>
                  <a:srgbClr val="002B41"/>
                </a:solidFill>
                <a:latin typeface="微软雅黑" panose="020B0503020204020204" pitchFamily="34" charset="-122"/>
                <a:ea typeface="微软雅黑" panose="020B0503020204020204" pitchFamily="34" charset="-122"/>
              </a:rPr>
              <a:t>豪  </a:t>
            </a:r>
            <a:r>
              <a:rPr lang="en-US" altLang="zh-CN" sz="2000" dirty="0" smtClean="0">
                <a:solidFill>
                  <a:srgbClr val="002B41"/>
                </a:solidFill>
                <a:latin typeface="微软雅黑" panose="020B0503020204020204" pitchFamily="34" charset="-122"/>
                <a:ea typeface="微软雅黑" panose="020B0503020204020204" pitchFamily="34" charset="-122"/>
              </a:rPr>
              <a:t>NBA </a:t>
            </a:r>
            <a:r>
              <a:rPr lang="zh-CN" altLang="en-US" sz="2000" dirty="0" smtClean="0">
                <a:solidFill>
                  <a:srgbClr val="002B41"/>
                </a:solidFill>
                <a:latin typeface="微软雅黑" panose="020B0503020204020204" pitchFamily="34" charset="-122"/>
                <a:ea typeface="微软雅黑" panose="020B0503020204020204" pitchFamily="34" charset="-122"/>
              </a:rPr>
              <a:t>篮球 运动员  效力 亚特兰大 老鹰队 </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smtClean="0">
                <a:solidFill>
                  <a:srgbClr val="002B41"/>
                </a:solidFill>
                <a:latin typeface="微软雅黑" panose="020B0503020204020204" pitchFamily="34" charset="-122"/>
                <a:ea typeface="微软雅黑" panose="020B0503020204020204" pitchFamily="34" charset="-122"/>
              </a:rPr>
              <a:t>林书豪 喜欢 周杰伦 创作 歌曲</a:t>
            </a: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marL="342900" indent="-342900">
              <a:lnSpc>
                <a:spcPct val="130000"/>
              </a:lnSpc>
              <a:buFont typeface="+mj-lt"/>
              <a:buAutoNum type="alphaUcPeriod"/>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 周杰伦 担任 近期</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 </a:t>
            </a:r>
            <a:r>
              <a:rPr lang="zh-CN" altLang="en-US" sz="2000" dirty="0" smtClean="0">
                <a:solidFill>
                  <a:srgbClr val="002B41"/>
                </a:solidFill>
                <a:latin typeface="微软雅黑" panose="020B0503020204020204" pitchFamily="34" charset="-122"/>
                <a:ea typeface="微软雅黑" panose="020B0503020204020204" pitchFamily="34" charset="-122"/>
              </a:rPr>
              <a:t>篮球 综艺节目</a:t>
            </a:r>
            <a:endParaRPr lang="en-US" altLang="zh-CN" sz="2000" dirty="0" smtClean="0">
              <a:solidFill>
                <a:srgbClr val="002B4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734963" y="282930"/>
            <a:ext cx="7244316" cy="7694414"/>
          </a:xfrm>
          <a:prstGeom prst="rect">
            <a:avLst/>
          </a:prstGeom>
          <a:noFill/>
        </p:spPr>
        <p:txBody>
          <a:bodyPr wrap="square" numCol="2" rtlCol="0">
            <a:spAutoFit/>
          </a:bodyPr>
          <a:lstStyle/>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关键</a:t>
            </a:r>
            <a:r>
              <a:rPr lang="zh-CN" altLang="en-US" sz="2000" dirty="0" smtClean="0">
                <a:solidFill>
                  <a:srgbClr val="002B41"/>
                </a:solidFill>
                <a:latin typeface="微软雅黑" panose="020B0503020204020204" pitchFamily="34" charset="-122"/>
                <a:ea typeface="微软雅黑" panose="020B0503020204020204" pitchFamily="34" charset="-122"/>
              </a:rPr>
              <a:t>词：</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文章编号</a:t>
            </a:r>
            <a:r>
              <a:rPr lang="en-US" altLang="zh-CN" sz="2000" dirty="0" smtClean="0">
                <a:solidFill>
                  <a:srgbClr val="002B41"/>
                </a:solidFill>
                <a:latin typeface="微软雅黑" panose="020B0503020204020204" pitchFamily="34" charset="-122"/>
                <a:ea typeface="微软雅黑" panose="020B0503020204020204" pitchFamily="34" charset="-122"/>
              </a:rPr>
              <a:t>+</a:t>
            </a:r>
            <a:r>
              <a:rPr lang="zh-CN" altLang="en-US" sz="2000" dirty="0" smtClean="0">
                <a:solidFill>
                  <a:srgbClr val="002B41"/>
                </a:solidFill>
                <a:latin typeface="微软雅黑" panose="020B0503020204020204" pitchFamily="34" charset="-122"/>
                <a:ea typeface="微软雅黑" panose="020B0503020204020204" pitchFamily="34" charset="-122"/>
              </a:rPr>
              <a:t>位置</a:t>
            </a:r>
            <a:r>
              <a:rPr lang="en-US" altLang="zh-CN" sz="2000" dirty="0" smtClean="0">
                <a:solidFill>
                  <a:srgbClr val="002B41"/>
                </a:solidFill>
                <a:latin typeface="微软雅黑" panose="020B0503020204020204" pitchFamily="34" charset="-122"/>
                <a:ea typeface="微软雅黑" panose="020B0503020204020204" pitchFamily="34" charset="-122"/>
              </a:rPr>
              <a:t>}</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周杰伦：</a:t>
            </a:r>
            <a:r>
              <a:rPr lang="en-US" altLang="zh-CN" sz="2000" dirty="0" smtClean="0">
                <a:solidFill>
                  <a:srgbClr val="002B41"/>
                </a:solidFill>
                <a:latin typeface="微软雅黑" panose="020B0503020204020204" pitchFamily="34" charset="-122"/>
                <a:ea typeface="微软雅黑" panose="020B0503020204020204" pitchFamily="34" charset="-122"/>
              </a:rPr>
              <a:t>A1 B1 D3 E2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歌</a:t>
            </a:r>
            <a:r>
              <a:rPr lang="zh-CN" altLang="en-US" sz="2000" dirty="0" smtClean="0">
                <a:solidFill>
                  <a:srgbClr val="002B41"/>
                </a:solidFill>
                <a:latin typeface="微软雅黑" panose="020B0503020204020204" pitchFamily="34" charset="-122"/>
                <a:ea typeface="微软雅黑" panose="020B0503020204020204" pitchFamily="34" charset="-122"/>
              </a:rPr>
              <a:t>手：</a:t>
            </a:r>
            <a:r>
              <a:rPr lang="en-US" altLang="zh-CN" sz="2000" dirty="0" smtClean="0">
                <a:solidFill>
                  <a:srgbClr val="002B41"/>
                </a:solidFill>
                <a:latin typeface="微软雅黑" panose="020B0503020204020204" pitchFamily="34" charset="-122"/>
                <a:ea typeface="微软雅黑" panose="020B0503020204020204" pitchFamily="34" charset="-122"/>
              </a:rPr>
              <a:t>A2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演</a:t>
            </a:r>
            <a:r>
              <a:rPr lang="zh-CN" altLang="en-US" sz="2000" dirty="0" smtClean="0">
                <a:solidFill>
                  <a:srgbClr val="002B41"/>
                </a:solidFill>
                <a:latin typeface="微软雅黑" panose="020B0503020204020204" pitchFamily="34" charset="-122"/>
                <a:ea typeface="微软雅黑" panose="020B0503020204020204" pitchFamily="34" charset="-122"/>
              </a:rPr>
              <a:t>员：</a:t>
            </a:r>
            <a:r>
              <a:rPr lang="en-US" altLang="zh-CN" sz="2000" dirty="0" smtClean="0">
                <a:solidFill>
                  <a:srgbClr val="002B41"/>
                </a:solidFill>
                <a:latin typeface="微软雅黑" panose="020B0503020204020204" pitchFamily="34" charset="-122"/>
                <a:ea typeface="微软雅黑" panose="020B0503020204020204" pitchFamily="34" charset="-122"/>
              </a:rPr>
              <a:t>A3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出生</a:t>
            </a:r>
            <a:r>
              <a:rPr lang="zh-CN" altLang="en-US" sz="2000" dirty="0" smtClean="0">
                <a:solidFill>
                  <a:srgbClr val="002B41"/>
                </a:solidFill>
                <a:latin typeface="微软雅黑" panose="020B0503020204020204" pitchFamily="34" charset="-122"/>
                <a:ea typeface="微软雅黑" panose="020B0503020204020204" pitchFamily="34" charset="-122"/>
              </a:rPr>
              <a:t>于：</a:t>
            </a:r>
            <a:r>
              <a:rPr lang="en-US" altLang="zh-CN" sz="2000" dirty="0" smtClean="0">
                <a:solidFill>
                  <a:srgbClr val="002B41"/>
                </a:solidFill>
                <a:latin typeface="微软雅黑" panose="020B0503020204020204" pitchFamily="34" charset="-122"/>
                <a:ea typeface="微软雅黑" panose="020B0503020204020204" pitchFamily="34" charset="-122"/>
              </a:rPr>
              <a:t>B2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台湾</a:t>
            </a:r>
            <a:r>
              <a:rPr lang="zh-CN" altLang="en-US" sz="2000" dirty="0" smtClean="0">
                <a:solidFill>
                  <a:srgbClr val="002B41"/>
                </a:solidFill>
                <a:latin typeface="微软雅黑" panose="020B0503020204020204" pitchFamily="34" charset="-122"/>
                <a:ea typeface="微软雅黑" panose="020B0503020204020204" pitchFamily="34" charset="-122"/>
              </a:rPr>
              <a:t>省：</a:t>
            </a:r>
            <a:r>
              <a:rPr lang="en-US" altLang="zh-CN" sz="2000" dirty="0" smtClean="0">
                <a:solidFill>
                  <a:srgbClr val="002B41"/>
                </a:solidFill>
                <a:latin typeface="微软雅黑" panose="020B0503020204020204" pitchFamily="34" charset="-122"/>
                <a:ea typeface="微软雅黑" panose="020B0503020204020204" pitchFamily="34" charset="-122"/>
              </a:rPr>
              <a:t>B3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林书</a:t>
            </a:r>
            <a:r>
              <a:rPr lang="zh-CN" altLang="en-US" sz="2000" dirty="0" smtClean="0">
                <a:solidFill>
                  <a:srgbClr val="002B41"/>
                </a:solidFill>
                <a:latin typeface="微软雅黑" panose="020B0503020204020204" pitchFamily="34" charset="-122"/>
                <a:ea typeface="微软雅黑" panose="020B0503020204020204" pitchFamily="34" charset="-122"/>
              </a:rPr>
              <a:t>豪：</a:t>
            </a:r>
            <a:r>
              <a:rPr lang="en-US" altLang="zh-CN" sz="2000" dirty="0" smtClean="0">
                <a:solidFill>
                  <a:srgbClr val="002B41"/>
                </a:solidFill>
                <a:latin typeface="微软雅黑" panose="020B0503020204020204" pitchFamily="34" charset="-122"/>
                <a:ea typeface="微软雅黑" panose="020B0503020204020204" pitchFamily="34" charset="-122"/>
              </a:rPr>
              <a:t>C1 D1 E1</a:t>
            </a:r>
          </a:p>
          <a:p>
            <a:pPr>
              <a:lnSpc>
                <a:spcPct val="130000"/>
              </a:lnSpc>
            </a:pPr>
            <a:r>
              <a:rPr lang="en-US" altLang="zh-CN" sz="2000" dirty="0" smtClean="0">
                <a:solidFill>
                  <a:srgbClr val="002B41"/>
                </a:solidFill>
                <a:latin typeface="微软雅黑" panose="020B0503020204020204" pitchFamily="34" charset="-122"/>
                <a:ea typeface="微软雅黑" panose="020B0503020204020204" pitchFamily="34" charset="-122"/>
              </a:rPr>
              <a:t>NBA</a:t>
            </a:r>
            <a:r>
              <a:rPr lang="zh-CN" altLang="en-US" sz="2000" dirty="0" smtClean="0">
                <a:solidFill>
                  <a:srgbClr val="002B41"/>
                </a:solidFill>
                <a:latin typeface="微软雅黑" panose="020B0503020204020204" pitchFamily="34" charset="-122"/>
                <a:ea typeface="微软雅黑" panose="020B0503020204020204" pitchFamily="34" charset="-122"/>
              </a:rPr>
              <a:t>：</a:t>
            </a:r>
            <a:r>
              <a:rPr lang="en-US" altLang="zh-CN" sz="2000" dirty="0" smtClean="0">
                <a:solidFill>
                  <a:srgbClr val="002B41"/>
                </a:solidFill>
                <a:latin typeface="微软雅黑" panose="020B0503020204020204" pitchFamily="34" charset="-122"/>
                <a:ea typeface="微软雅黑" panose="020B0503020204020204" pitchFamily="34" charset="-122"/>
              </a:rPr>
              <a:t>C2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篮</a:t>
            </a:r>
            <a:r>
              <a:rPr lang="zh-CN" altLang="en-US" sz="2000" dirty="0" smtClean="0">
                <a:solidFill>
                  <a:srgbClr val="002B41"/>
                </a:solidFill>
                <a:latin typeface="微软雅黑" panose="020B0503020204020204" pitchFamily="34" charset="-122"/>
                <a:ea typeface="微软雅黑" panose="020B0503020204020204" pitchFamily="34" charset="-122"/>
              </a:rPr>
              <a:t>球：</a:t>
            </a:r>
            <a:r>
              <a:rPr lang="en-US" altLang="zh-CN" sz="2000" dirty="0" smtClean="0">
                <a:solidFill>
                  <a:srgbClr val="002B41"/>
                </a:solidFill>
                <a:latin typeface="微软雅黑" panose="020B0503020204020204" pitchFamily="34" charset="-122"/>
                <a:ea typeface="微软雅黑" panose="020B0503020204020204" pitchFamily="34" charset="-122"/>
              </a:rPr>
              <a:t>C3 E6</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运动</a:t>
            </a:r>
            <a:r>
              <a:rPr lang="zh-CN" altLang="en-US" sz="2000" dirty="0" smtClean="0">
                <a:solidFill>
                  <a:srgbClr val="002B41"/>
                </a:solidFill>
                <a:latin typeface="微软雅黑" panose="020B0503020204020204" pitchFamily="34" charset="-122"/>
                <a:ea typeface="微软雅黑" panose="020B0503020204020204" pitchFamily="34" charset="-122"/>
              </a:rPr>
              <a:t>员：</a:t>
            </a:r>
            <a:r>
              <a:rPr lang="en-US" altLang="zh-CN" sz="2000" dirty="0" smtClean="0">
                <a:solidFill>
                  <a:srgbClr val="002B41"/>
                </a:solidFill>
                <a:latin typeface="微软雅黑" panose="020B0503020204020204" pitchFamily="34" charset="-122"/>
                <a:ea typeface="微软雅黑" panose="020B0503020204020204" pitchFamily="34" charset="-122"/>
              </a:rPr>
              <a:t>C4</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效</a:t>
            </a:r>
            <a:r>
              <a:rPr lang="zh-CN" altLang="en-US" sz="2000" dirty="0" smtClean="0">
                <a:solidFill>
                  <a:srgbClr val="002B41"/>
                </a:solidFill>
                <a:latin typeface="微软雅黑" panose="020B0503020204020204" pitchFamily="34" charset="-122"/>
                <a:ea typeface="微软雅黑" panose="020B0503020204020204" pitchFamily="34" charset="-122"/>
              </a:rPr>
              <a:t>力：</a:t>
            </a:r>
            <a:r>
              <a:rPr lang="en-US" altLang="zh-CN" sz="2000" dirty="0" smtClean="0">
                <a:solidFill>
                  <a:srgbClr val="002B41"/>
                </a:solidFill>
                <a:latin typeface="微软雅黑" panose="020B0503020204020204" pitchFamily="34" charset="-122"/>
                <a:ea typeface="微软雅黑" panose="020B0503020204020204" pitchFamily="34" charset="-122"/>
              </a:rPr>
              <a:t>C5</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亚特兰</a:t>
            </a:r>
            <a:r>
              <a:rPr lang="zh-CN" altLang="en-US" sz="2000" dirty="0" smtClean="0">
                <a:solidFill>
                  <a:srgbClr val="002B41"/>
                </a:solidFill>
                <a:latin typeface="微软雅黑" panose="020B0503020204020204" pitchFamily="34" charset="-122"/>
                <a:ea typeface="微软雅黑" panose="020B0503020204020204" pitchFamily="34" charset="-122"/>
              </a:rPr>
              <a:t>大：</a:t>
            </a:r>
            <a:r>
              <a:rPr lang="en-US" altLang="zh-CN" sz="2000" dirty="0" smtClean="0">
                <a:solidFill>
                  <a:srgbClr val="002B41"/>
                </a:solidFill>
                <a:latin typeface="微软雅黑" panose="020B0503020204020204" pitchFamily="34" charset="-122"/>
                <a:ea typeface="微软雅黑" panose="020B0503020204020204" pitchFamily="34" charset="-122"/>
              </a:rPr>
              <a:t>C6</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老鹰</a:t>
            </a:r>
            <a:r>
              <a:rPr lang="zh-CN" altLang="en-US" sz="2000" dirty="0" smtClean="0">
                <a:solidFill>
                  <a:srgbClr val="002B41"/>
                </a:solidFill>
                <a:latin typeface="微软雅黑" panose="020B0503020204020204" pitchFamily="34" charset="-122"/>
                <a:ea typeface="微软雅黑" panose="020B0503020204020204" pitchFamily="34" charset="-122"/>
              </a:rPr>
              <a:t>队：</a:t>
            </a:r>
            <a:r>
              <a:rPr lang="en-US" altLang="zh-CN" sz="2000" dirty="0" smtClean="0">
                <a:solidFill>
                  <a:srgbClr val="002B41"/>
                </a:solidFill>
                <a:latin typeface="微软雅黑" panose="020B0503020204020204" pitchFamily="34" charset="-122"/>
                <a:ea typeface="微软雅黑" panose="020B0503020204020204" pitchFamily="34" charset="-122"/>
              </a:rPr>
              <a:t>C7</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喜</a:t>
            </a:r>
            <a:r>
              <a:rPr lang="zh-CN" altLang="en-US" sz="2000" dirty="0" smtClean="0">
                <a:solidFill>
                  <a:srgbClr val="002B41"/>
                </a:solidFill>
                <a:latin typeface="微软雅黑" panose="020B0503020204020204" pitchFamily="34" charset="-122"/>
                <a:ea typeface="微软雅黑" panose="020B0503020204020204" pitchFamily="34" charset="-122"/>
              </a:rPr>
              <a:t>欢：</a:t>
            </a:r>
            <a:r>
              <a:rPr lang="en-US" altLang="zh-CN" sz="2000" dirty="0" smtClean="0">
                <a:solidFill>
                  <a:srgbClr val="002B41"/>
                </a:solidFill>
                <a:latin typeface="微软雅黑" panose="020B0503020204020204" pitchFamily="34" charset="-122"/>
                <a:ea typeface="微软雅黑" panose="020B0503020204020204" pitchFamily="34" charset="-122"/>
              </a:rPr>
              <a:t>D2</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创</a:t>
            </a:r>
            <a:r>
              <a:rPr lang="zh-CN" altLang="en-US" sz="2000" dirty="0" smtClean="0">
                <a:solidFill>
                  <a:srgbClr val="002B41"/>
                </a:solidFill>
                <a:latin typeface="微软雅黑" panose="020B0503020204020204" pitchFamily="34" charset="-122"/>
                <a:ea typeface="微软雅黑" panose="020B0503020204020204" pitchFamily="34" charset="-122"/>
              </a:rPr>
              <a:t>作：</a:t>
            </a:r>
            <a:r>
              <a:rPr lang="en-US" altLang="zh-CN" sz="2000" dirty="0" smtClean="0">
                <a:solidFill>
                  <a:srgbClr val="002B41"/>
                </a:solidFill>
                <a:latin typeface="微软雅黑" panose="020B0503020204020204" pitchFamily="34" charset="-122"/>
                <a:ea typeface="微软雅黑" panose="020B0503020204020204" pitchFamily="34" charset="-122"/>
              </a:rPr>
              <a:t>D4</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歌</a:t>
            </a:r>
            <a:r>
              <a:rPr lang="zh-CN" altLang="en-US" sz="2000" dirty="0" smtClean="0">
                <a:solidFill>
                  <a:srgbClr val="002B41"/>
                </a:solidFill>
                <a:latin typeface="微软雅黑" panose="020B0503020204020204" pitchFamily="34" charset="-122"/>
                <a:ea typeface="微软雅黑" panose="020B0503020204020204" pitchFamily="34" charset="-122"/>
              </a:rPr>
              <a:t>曲：</a:t>
            </a:r>
            <a:r>
              <a:rPr lang="en-US" altLang="zh-CN" sz="2000" dirty="0" smtClean="0">
                <a:solidFill>
                  <a:srgbClr val="002B41"/>
                </a:solidFill>
                <a:latin typeface="微软雅黑" panose="020B0503020204020204" pitchFamily="34" charset="-122"/>
                <a:ea typeface="微软雅黑" panose="020B0503020204020204" pitchFamily="34" charset="-122"/>
              </a:rPr>
              <a:t>D5</a:t>
            </a:r>
          </a:p>
          <a:p>
            <a:pPr>
              <a:lnSpc>
                <a:spcPct val="130000"/>
              </a:lnSpc>
            </a:pPr>
            <a:endParaRPr lang="en-US" altLang="zh-CN" sz="20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2000" dirty="0" smtClean="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担</a:t>
            </a:r>
            <a:r>
              <a:rPr lang="zh-CN" altLang="en-US" sz="2000" dirty="0" smtClean="0">
                <a:solidFill>
                  <a:srgbClr val="002B41"/>
                </a:solidFill>
                <a:latin typeface="微软雅黑" panose="020B0503020204020204" pitchFamily="34" charset="-122"/>
                <a:ea typeface="微软雅黑" panose="020B0503020204020204" pitchFamily="34" charset="-122"/>
              </a:rPr>
              <a:t>任：</a:t>
            </a:r>
            <a:r>
              <a:rPr lang="en-US" altLang="zh-CN" sz="2000" dirty="0" smtClean="0">
                <a:solidFill>
                  <a:srgbClr val="002B41"/>
                </a:solidFill>
                <a:latin typeface="微软雅黑" panose="020B0503020204020204" pitchFamily="34" charset="-122"/>
                <a:ea typeface="微软雅黑" panose="020B0503020204020204" pitchFamily="34" charset="-122"/>
              </a:rPr>
              <a:t>E3</a:t>
            </a:r>
          </a:p>
          <a:p>
            <a:pPr>
              <a:lnSpc>
                <a:spcPct val="130000"/>
              </a:lnSpc>
            </a:pPr>
            <a:r>
              <a:rPr lang="zh-CN" altLang="en-US" sz="2000" dirty="0">
                <a:solidFill>
                  <a:srgbClr val="002B41"/>
                </a:solidFill>
                <a:latin typeface="微软雅黑" panose="020B0503020204020204" pitchFamily="34" charset="-122"/>
                <a:ea typeface="微软雅黑" panose="020B0503020204020204" pitchFamily="34" charset="-122"/>
              </a:rPr>
              <a:t>近</a:t>
            </a:r>
            <a:r>
              <a:rPr lang="zh-CN" altLang="en-US" sz="2000" dirty="0" smtClean="0">
                <a:solidFill>
                  <a:srgbClr val="002B41"/>
                </a:solidFill>
                <a:latin typeface="微软雅黑" panose="020B0503020204020204" pitchFamily="34" charset="-122"/>
                <a:ea typeface="微软雅黑" panose="020B0503020204020204" pitchFamily="34" charset="-122"/>
              </a:rPr>
              <a:t>期：</a:t>
            </a:r>
            <a:r>
              <a:rPr lang="en-US" altLang="zh-CN" sz="2000" dirty="0" smtClean="0">
                <a:solidFill>
                  <a:srgbClr val="002B41"/>
                </a:solidFill>
                <a:latin typeface="微软雅黑" panose="020B0503020204020204" pitchFamily="34" charset="-122"/>
                <a:ea typeface="微软雅黑" panose="020B0503020204020204" pitchFamily="34" charset="-122"/>
              </a:rPr>
              <a:t>E4</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这就是灌篮：</a:t>
            </a:r>
            <a:r>
              <a:rPr lang="en-US" altLang="zh-CN" sz="2000" dirty="0" smtClean="0">
                <a:solidFill>
                  <a:srgbClr val="002B41"/>
                </a:solidFill>
                <a:latin typeface="微软雅黑" panose="020B0503020204020204" pitchFamily="34" charset="-122"/>
                <a:ea typeface="微软雅黑" panose="020B0503020204020204" pitchFamily="34" charset="-122"/>
              </a:rPr>
              <a:t>E5</a:t>
            </a:r>
          </a:p>
          <a:p>
            <a:pPr>
              <a:lnSpc>
                <a:spcPct val="130000"/>
              </a:lnSpc>
            </a:pPr>
            <a:r>
              <a:rPr lang="zh-CN" altLang="en-US" sz="2000" dirty="0" smtClean="0">
                <a:solidFill>
                  <a:srgbClr val="002B41"/>
                </a:solidFill>
                <a:latin typeface="微软雅黑" panose="020B0503020204020204" pitchFamily="34" charset="-122"/>
                <a:ea typeface="微软雅黑" panose="020B0503020204020204" pitchFamily="34" charset="-122"/>
              </a:rPr>
              <a:t>综艺节目：</a:t>
            </a:r>
            <a:r>
              <a:rPr lang="en-US" altLang="zh-CN" sz="2000" dirty="0" smtClean="0">
                <a:solidFill>
                  <a:srgbClr val="002B41"/>
                </a:solidFill>
                <a:latin typeface="微软雅黑" panose="020B0503020204020204" pitchFamily="34" charset="-122"/>
                <a:ea typeface="微软雅黑" panose="020B0503020204020204" pitchFamily="34" charset="-122"/>
              </a:rPr>
              <a:t>E6</a:t>
            </a:r>
          </a:p>
        </p:txBody>
      </p:sp>
      <p:sp>
        <p:nvSpPr>
          <p:cNvPr id="3" name="文本框 2"/>
          <p:cNvSpPr txBox="1"/>
          <p:nvPr/>
        </p:nvSpPr>
        <p:spPr>
          <a:xfrm>
            <a:off x="7695446" y="3730027"/>
            <a:ext cx="4031873"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搜索条件：</a:t>
            </a:r>
            <a:r>
              <a:rPr lang="zh-CN" altLang="en-US" sz="2000" dirty="0">
                <a:solidFill>
                  <a:srgbClr val="FF0000"/>
                </a:solidFill>
                <a:latin typeface="微软雅黑" panose="020B0503020204020204" pitchFamily="34" charset="-122"/>
                <a:ea typeface="微软雅黑" panose="020B0503020204020204" pitchFamily="34" charset="-122"/>
              </a:rPr>
              <a:t>周杰伦和林书</a:t>
            </a:r>
            <a:r>
              <a:rPr lang="zh-CN" altLang="en-US" sz="2000" dirty="0" smtClean="0">
                <a:solidFill>
                  <a:srgbClr val="FF0000"/>
                </a:solidFill>
                <a:latin typeface="微软雅黑" panose="020B0503020204020204" pitchFamily="34" charset="-122"/>
                <a:ea typeface="微软雅黑" panose="020B0503020204020204" pitchFamily="34" charset="-122"/>
              </a:rPr>
              <a:t>豪打篮球</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116508" y="4361526"/>
            <a:ext cx="6100008" cy="812530"/>
          </a:xfrm>
          <a:prstGeom prst="rect">
            <a:avLst/>
          </a:prstGeom>
          <a:noFill/>
        </p:spPr>
        <p:txBody>
          <a:bodyPr wrap="square" rtlCol="0">
            <a:spAutoFit/>
          </a:bodyPr>
          <a:lstStyle/>
          <a:p>
            <a:pPr>
              <a:lnSpc>
                <a:spcPct val="130000"/>
              </a:lnSpc>
            </a:pPr>
            <a:r>
              <a:rPr lang="zh-CN" altLang="en-US" dirty="0" smtClean="0">
                <a:solidFill>
                  <a:srgbClr val="002B41"/>
                </a:solidFill>
                <a:latin typeface="微软雅黑" panose="020B0503020204020204" pitchFamily="34" charset="-122"/>
                <a:ea typeface="微软雅黑" panose="020B0503020204020204" pitchFamily="34" charset="-122"/>
              </a:rPr>
              <a:t>结果集：</a:t>
            </a:r>
            <a:r>
              <a:rPr lang="en-US" altLang="zh-CN" dirty="0" smtClean="0">
                <a:solidFill>
                  <a:srgbClr val="002B41"/>
                </a:solidFill>
                <a:latin typeface="微软雅黑" panose="020B0503020204020204" pitchFamily="34" charset="-122"/>
                <a:ea typeface="微软雅黑" panose="020B0503020204020204" pitchFamily="34" charset="-122"/>
              </a:rPr>
              <a:t>{A1 B1 D3 E2}U{C1 D1 E1}U{C3 E6}</a:t>
            </a:r>
          </a:p>
          <a:p>
            <a:pPr>
              <a:lnSpc>
                <a:spcPct val="130000"/>
              </a:lnSpc>
            </a:pPr>
            <a:r>
              <a:rPr lang="zh-CN" altLang="en-US" dirty="0" smtClean="0">
                <a:solidFill>
                  <a:srgbClr val="002B41"/>
                </a:solidFill>
                <a:latin typeface="微软雅黑" panose="020B0503020204020204" pitchFamily="34" charset="-122"/>
                <a:ea typeface="微软雅黑" panose="020B0503020204020204" pitchFamily="34" charset="-122"/>
              </a:rPr>
              <a:t>排序：文章</a:t>
            </a:r>
            <a:r>
              <a:rPr lang="en-US" altLang="zh-CN" dirty="0" smtClean="0">
                <a:solidFill>
                  <a:srgbClr val="002B41"/>
                </a:solidFill>
                <a:latin typeface="微软雅黑" panose="020B0503020204020204" pitchFamily="34" charset="-122"/>
                <a:ea typeface="微软雅黑" panose="020B0503020204020204" pitchFamily="34" charset="-122"/>
              </a:rPr>
              <a:t>E</a:t>
            </a:r>
            <a:r>
              <a:rPr lang="zh-CN" altLang="en-US" dirty="0" smtClean="0">
                <a:solidFill>
                  <a:srgbClr val="002B41"/>
                </a:solidFill>
                <a:latin typeface="微软雅黑" panose="020B0503020204020204" pitchFamily="34" charset="-122"/>
                <a:ea typeface="微软雅黑" panose="020B0503020204020204" pitchFamily="34" charset="-122"/>
              </a:rPr>
              <a:t>权重最高 </a:t>
            </a:r>
            <a:r>
              <a:rPr lang="en-US" altLang="zh-CN" dirty="0" smtClean="0">
                <a:solidFill>
                  <a:srgbClr val="002B41"/>
                </a:solidFill>
                <a:latin typeface="微软雅黑" panose="020B0503020204020204" pitchFamily="34" charset="-122"/>
                <a:ea typeface="微软雅黑" panose="020B0503020204020204" pitchFamily="34" charset="-122"/>
              </a:rPr>
              <a:t>E&gt;C=D&gt;A=B</a:t>
            </a:r>
          </a:p>
        </p:txBody>
      </p:sp>
    </p:spTree>
    <p:extLst>
      <p:ext uri="{BB962C8B-B14F-4D97-AF65-F5344CB8AC3E}">
        <p14:creationId xmlns:p14="http://schemas.microsoft.com/office/powerpoint/2010/main" val="256036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6889</TotalTime>
  <Words>1840</Words>
  <Application>Microsoft Office PowerPoint</Application>
  <PresentationFormat>宽屏</PresentationFormat>
  <Paragraphs>161</Paragraphs>
  <Slides>17</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宋体</vt:lpstr>
      <vt:lpstr>微软雅黑</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Yufeng</dc:creator>
  <cp:lastModifiedBy>Yu Yufeng</cp:lastModifiedBy>
  <cp:revision>70</cp:revision>
  <dcterms:created xsi:type="dcterms:W3CDTF">2018-09-14T01:55:11Z</dcterms:created>
  <dcterms:modified xsi:type="dcterms:W3CDTF">2018-10-17T11:14:11Z</dcterms:modified>
</cp:coreProperties>
</file>